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theme/themeOverride2.xml" ContentType="application/vnd.openxmlformats-officedocument.themeOverr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2" r:id="rId4"/>
    <p:sldId id="271" r:id="rId5"/>
    <p:sldId id="259" r:id="rId6"/>
    <p:sldId id="273" r:id="rId7"/>
    <p:sldId id="262" r:id="rId8"/>
    <p:sldId id="274" r:id="rId9"/>
    <p:sldId id="263" r:id="rId10"/>
    <p:sldId id="275" r:id="rId11"/>
    <p:sldId id="288" r:id="rId12"/>
    <p:sldId id="276" r:id="rId13"/>
    <p:sldId id="277" r:id="rId14"/>
    <p:sldId id="278" r:id="rId15"/>
    <p:sldId id="279" r:id="rId16"/>
    <p:sldId id="280" r:id="rId17"/>
    <p:sldId id="281" r:id="rId18"/>
    <p:sldId id="282" r:id="rId19"/>
    <p:sldId id="283" r:id="rId20"/>
    <p:sldId id="284" r:id="rId21"/>
    <p:sldId id="285" r:id="rId22"/>
    <p:sldId id="286" r:id="rId23"/>
    <p:sldId id="264" r:id="rId24"/>
    <p:sldId id="289" r:id="rId25"/>
    <p:sldId id="292" r:id="rId26"/>
    <p:sldId id="265" r:id="rId27"/>
    <p:sldId id="290" r:id="rId28"/>
    <p:sldId id="266" r:id="rId29"/>
    <p:sldId id="291"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3665" autoAdjust="0"/>
  </p:normalViewPr>
  <p:slideViewPr>
    <p:cSldViewPr snapToGrid="0">
      <p:cViewPr varScale="1">
        <p:scale>
          <a:sx n="72" d="100"/>
          <a:sy n="72"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E58E0F"/>
        </a:solidFill>
      </dgm:spPr>
      <dgm:t>
        <a:bodyPr/>
        <a:lstStyle/>
        <a:p>
          <a:r>
            <a:rPr lang="en-US" sz="2400" b="1" dirty="0">
              <a:latin typeface="Century Gothic" panose="020B0502020202020204" pitchFamily="34" charset="0"/>
            </a:rPr>
            <a:t>Surya Namaskar </a:t>
          </a:r>
          <a:r>
            <a:rPr lang="en-US" sz="2400" b="1" dirty="0" err="1">
              <a:latin typeface="Century Gothic" panose="020B0502020202020204" pitchFamily="34" charset="0"/>
            </a:rPr>
            <a:t>Yajna</a:t>
          </a:r>
          <a:r>
            <a:rPr lang="en-US" sz="2400" b="1" dirty="0">
              <a:latin typeface="Century Gothic" panose="020B0502020202020204" pitchFamily="34" charset="0"/>
            </a:rPr>
            <a:t> – An Introduction</a:t>
          </a:r>
        </a:p>
      </dgm:t>
    </dgm:pt>
    <dgm:pt modelId="{5B5F9BE6-3B75-4619-99E4-28DEC259A870}" type="parTrans" cxnId="{531AE6A4-BA92-4451-B621-765D6794C0C3}">
      <dgm:prSet/>
      <dgm:spPr/>
      <dgm:t>
        <a:bodyPr/>
        <a:lstStyle/>
        <a:p>
          <a:endParaRPr lang="en-US" sz="2400" b="1">
            <a:latin typeface="Century Gothic" panose="020B0502020202020204" pitchFamily="34" charset="0"/>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Hinduism</a:t>
          </a:r>
          <a:r>
            <a:rPr lang="en-US" sz="2400" b="1" kern="1200" dirty="0">
              <a:latin typeface="Century Gothic" panose="020B0502020202020204" pitchFamily="34" charset="0"/>
            </a:rPr>
            <a:t> And Surya Namaskar	</a:t>
          </a:r>
        </a:p>
      </dgm:t>
    </dgm:pt>
    <dgm:pt modelId="{E19C9863-E2F5-4F79-93B7-A638670E6BBA}" type="parTrans" cxnId="{C6C81E6A-A02E-4F8D-87C3-1E91B10B00C0}">
      <dgm:prSet/>
      <dgm:spPr/>
      <dgm:t>
        <a:bodyPr/>
        <a:lstStyle/>
        <a:p>
          <a:endParaRPr lang="en-US" sz="2400" b="1">
            <a:latin typeface="Century Gothic" panose="020B0502020202020204" pitchFamily="34" charset="0"/>
          </a:endParaRPr>
        </a:p>
      </dgm:t>
    </dgm:pt>
    <dgm:pt modelId="{2F10AABD-BBC3-4FE8-AFD9-A644A59BAAE7}" type="sibTrans" cxnId="{C6C81E6A-A02E-4F8D-87C3-1E91B10B00C0}">
      <dgm:prSet/>
      <dgm:spPr/>
      <dgm:t>
        <a:bodyPr/>
        <a:lstStyle/>
        <a:p>
          <a:endParaRPr lang="en-US" sz="2400" b="1">
            <a:latin typeface="Century Gothic" panose="020B0502020202020204" pitchFamily="34" charset="0"/>
          </a:endParaRPr>
        </a:p>
      </dgm:t>
    </dgm:pt>
    <dgm:pt modelId="{199BF33C-2606-473A-86BF-CC61D334D571}">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Century Gothic" panose="020B0502020202020204" pitchFamily="34" charset="0"/>
          </a:endParaRPr>
        </a:p>
      </dgm:t>
    </dgm:pt>
    <dgm:pt modelId="{98E5C692-7332-4B18-B4D7-0686A59A17BF}" type="sibTrans" cxnId="{C94C389C-1A0E-4321-8B72-37FB494073DA}">
      <dgm:prSet/>
      <dgm:spPr/>
      <dgm:t>
        <a:bodyPr/>
        <a:lstStyle/>
        <a:p>
          <a:endParaRPr lang="en-US" sz="2400" b="1">
            <a:latin typeface="Century Gothic" panose="020B0502020202020204" pitchFamily="34" charset="0"/>
          </a:endParaRPr>
        </a:p>
      </dgm:t>
    </dgm:pt>
    <dgm:pt modelId="{A9E38FE0-145C-4AB9-969A-0B6FC79BCAD9}">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Century Gothic" panose="020B0502020202020204" pitchFamily="34" charset="0"/>
          </a:endParaRPr>
        </a:p>
      </dgm:t>
    </dgm:pt>
    <dgm:pt modelId="{A30FF243-FB44-4F88-92ED-B71EBDFF226A}" type="sibTrans" cxnId="{158DE45C-FB61-4317-8D93-04E7863B2766}">
      <dgm:prSet/>
      <dgm:spPr/>
      <dgm:t>
        <a:bodyPr/>
        <a:lstStyle/>
        <a:p>
          <a:endParaRPr lang="en-US" sz="2400" b="1">
            <a:latin typeface="Century Gothic" panose="020B0502020202020204" pitchFamily="34" charset="0"/>
          </a:endParaRPr>
        </a:p>
      </dgm:t>
    </dgm:pt>
    <dgm:pt modelId="{8AD13DB8-06BD-4F43-A806-FAB6D4240C1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Century Gothic" panose="020B0502020202020204" pitchFamily="34" charset="0"/>
          </a:endParaRPr>
        </a:p>
      </dgm:t>
    </dgm:pt>
    <dgm:pt modelId="{5BFDE6F8-C8C4-4054-B3F8-32ECCA924488}" type="sibTrans" cxnId="{1B32640A-69F5-4C61-B9ED-0C5A282171D4}">
      <dgm:prSet/>
      <dgm:spPr/>
      <dgm:t>
        <a:bodyPr/>
        <a:lstStyle/>
        <a:p>
          <a:endParaRPr lang="en-US" sz="2400" b="1">
            <a:latin typeface="Century Gothic" panose="020B0502020202020204" pitchFamily="34" charset="0"/>
          </a:endParaRPr>
        </a:p>
      </dgm:t>
    </dgm:pt>
    <dgm:pt modelId="{1178D31E-8DFA-4BD3-9CD1-6EA7949F3B6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Benefits of Surya Namaskar</a:t>
          </a:r>
        </a:p>
      </dgm:t>
    </dgm:pt>
    <dgm:pt modelId="{E9753C15-692E-41DF-B37D-D0444F2E609E}" type="sibTrans" cxnId="{D77789EC-F57E-4BB8-AAC4-DEB4740DF480}">
      <dgm:prSet/>
      <dgm:spPr/>
      <dgm:t>
        <a:bodyPr/>
        <a:lstStyle/>
        <a:p>
          <a:endParaRPr lang="en-US" sz="2400" b="1">
            <a:latin typeface="Century Gothic" panose="020B0502020202020204" pitchFamily="34" charset="0"/>
          </a:endParaRPr>
        </a:p>
      </dgm:t>
    </dgm:pt>
    <dgm:pt modelId="{554FAB28-3593-40C8-B7C4-C90068B20009}" type="parTrans" cxnId="{D77789EC-F57E-4BB8-AAC4-DEB4740DF480}">
      <dgm:prSet/>
      <dgm:spPr/>
      <dgm:t>
        <a:bodyPr/>
        <a:lstStyle/>
        <a:p>
          <a:endParaRPr lang="en-US" sz="2400" b="1">
            <a:latin typeface="Century Gothic" panose="020B0502020202020204" pitchFamily="34" charset="0"/>
          </a:endParaRPr>
        </a:p>
      </dgm:t>
    </dgm:pt>
    <dgm:pt modelId="{5294EA6C-1872-4ED0-A532-588ADC076F42}">
      <dgm:prSet custT="1"/>
      <dgm:spPr>
        <a:solidFill>
          <a:srgbClr val="E58E0F"/>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A3290DB5-F47A-4D37-898A-D819C09E7544}" type="parTrans" cxnId="{31BC085D-8451-4769-9CD9-632F30ACE46A}">
      <dgm:prSet/>
      <dgm:spPr/>
      <dgm:t>
        <a:bodyPr/>
        <a:lstStyle/>
        <a:p>
          <a:endParaRPr lang="en-US">
            <a:latin typeface="Century Gothic" panose="020B0502020202020204" pitchFamily="34" charset="0"/>
          </a:endParaRPr>
        </a:p>
      </dgm:t>
    </dgm:pt>
    <dgm:pt modelId="{BA0D0D1A-ED2F-44B6-9C14-F444F82C4226}" type="sibTrans" cxnId="{31BC085D-8451-4769-9CD9-632F30ACE46A}">
      <dgm:prSet/>
      <dgm:spPr/>
      <dgm:t>
        <a:bodyPr/>
        <a:lstStyle/>
        <a:p>
          <a:endParaRPr lang="en-US">
            <a:latin typeface="Century Gothic" panose="020B0502020202020204" pitchFamily="34" charset="0"/>
          </a:endParaRPr>
        </a:p>
      </dgm:t>
    </dgm:pt>
    <dgm:pt modelId="{7739A96C-056E-47E9-8BA6-33C59187D2B4}">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4949589F-421C-4660-B9D9-07EB3FB8271E}" type="parTrans" cxnId="{C3B08D7B-6E96-458C-B12C-8583EEA2635F}">
      <dgm:prSet/>
      <dgm:spPr/>
      <dgm:t>
        <a:bodyPr/>
        <a:lstStyle/>
        <a:p>
          <a:endParaRPr lang="en-US"/>
        </a:p>
      </dgm:t>
    </dgm:pt>
    <dgm:pt modelId="{09857159-732A-4658-9CB6-BDBB6E25A882}" type="sibTrans" cxnId="{C3B08D7B-6E96-458C-B12C-8583EEA2635F}">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995230" y="1354558"/>
          <a:ext cx="7056187" cy="677550"/>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CE44CF3D-051F-4924-BF16-E34386E4B146}" type="pres">
      <dgm:prSet presAssocID="{7739A96C-056E-47E9-8BA6-33C59187D2B4}" presName="text_5" presStyleLbl="node1" presStyleIdx="4" presStyleCnt="7">
        <dgm:presLayoutVars>
          <dgm:bulletEnabled val="1"/>
        </dgm:presLayoutVars>
      </dgm:prSet>
      <dgm:spPr>
        <a:prstGeom prst="rect">
          <a:avLst/>
        </a:prstGeom>
      </dgm:spPr>
    </dgm:pt>
    <dgm:pt modelId="{61BD232E-1373-497D-BDBB-03B0308EC9AD}" type="pres">
      <dgm:prSet presAssocID="{7739A96C-056E-47E9-8BA6-33C59187D2B4}" presName="accent_5" presStyleCnt="0"/>
      <dgm:spPr/>
    </dgm:pt>
    <dgm:pt modelId="{106E9F95-496E-432E-9F3D-C434CB4A749E}" type="pres">
      <dgm:prSet presAssocID="{7739A96C-056E-47E9-8BA6-33C59187D2B4}" presName="accentRepeatNode" presStyleLbl="solidFgAcc1" presStyleIdx="4" presStyleCnt="7"/>
      <dgm:spPr/>
    </dgm:pt>
    <dgm:pt modelId="{B7EA069B-E497-4602-8F83-895A25DD8062}" type="pres">
      <dgm:prSet presAssocID="{A9E38FE0-145C-4AB9-969A-0B6FC79BCAD9}" presName="text_6" presStyleLbl="node1" presStyleIdx="5" presStyleCnt="7">
        <dgm:presLayoutVars>
          <dgm:bulletEnabled val="1"/>
        </dgm:presLayoutVars>
      </dgm:prSet>
      <dgm:spPr/>
    </dgm:pt>
    <dgm:pt modelId="{7E474DC7-10F8-4514-865D-FF31CD46545C}" type="pres">
      <dgm:prSet presAssocID="{A9E38FE0-145C-4AB9-969A-0B6FC79BCAD9}" presName="accent_6" presStyleCnt="0"/>
      <dgm:spPr/>
    </dgm:pt>
    <dgm:pt modelId="{A8A0DE2B-2880-470B-8E48-EF7179F944DB}" type="pres">
      <dgm:prSet presAssocID="{A9E38FE0-145C-4AB9-969A-0B6FC79BCAD9}" presName="accentRepeatNode" presStyleLbl="solidFgAcc1" presStyleIdx="5" presStyleCnt="7"/>
      <dgm:spPr/>
    </dgm:pt>
    <dgm:pt modelId="{F404EA19-688F-408E-A0EF-89A5A930EC59}" type="pres">
      <dgm:prSet presAssocID="{8AD13DB8-06BD-4F43-A806-FAB6D4240C1A}" presName="text_7" presStyleLbl="node1" presStyleIdx="6" presStyleCnt="7">
        <dgm:presLayoutVars>
          <dgm:bulletEnabled val="1"/>
        </dgm:presLayoutVars>
      </dgm:prSet>
      <dgm:spPr/>
    </dgm:pt>
    <dgm:pt modelId="{8D493DED-1852-4EEB-AE45-FE534C4ED012}" type="pres">
      <dgm:prSet presAssocID="{8AD13DB8-06BD-4F43-A806-FAB6D4240C1A}" presName="accent_7" presStyleCnt="0"/>
      <dgm:spPr/>
    </dgm:pt>
    <dgm:pt modelId="{BADBBB15-B8B4-44E2-BB24-A239ACF94B32}" type="pres">
      <dgm:prSet presAssocID="{8AD13DB8-06BD-4F43-A806-FAB6D4240C1A}"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6"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58DE45C-FB61-4317-8D93-04E7863B2766}" srcId="{4E982A59-2839-4210-A96F-C2B1598A026C}" destId="{A9E38FE0-145C-4AB9-969A-0B6FC79BCAD9}" srcOrd="5" destOrd="0" parTransId="{9F4AD567-5177-4E02-81DE-0D82C41759D9}" sibTransId="{A30FF243-FB44-4F88-92ED-B71EBDFF226A}"/>
    <dgm:cxn modelId="{31BC085D-8451-4769-9CD9-632F30ACE46A}" srcId="{4E982A59-2839-4210-A96F-C2B1598A026C}" destId="{5294EA6C-1872-4ED0-A532-588ADC076F42}" srcOrd="7"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C3B08D7B-6E96-458C-B12C-8583EEA2635F}" srcId="{4E982A59-2839-4210-A96F-C2B1598A026C}" destId="{7739A96C-056E-47E9-8BA6-33C59187D2B4}" srcOrd="4" destOrd="0" parTransId="{4949589F-421C-4660-B9D9-07EB3FB8271E}" sibTransId="{09857159-732A-4658-9CB6-BDBB6E25A882}"/>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31AE6A4-BA92-4451-B621-765D6794C0C3}" srcId="{4E982A59-2839-4210-A96F-C2B1598A026C}" destId="{4DD514CA-2F92-40AD-8262-E839DEAC5CD4}" srcOrd="0" destOrd="0" parTransId="{5B5F9BE6-3B75-4619-99E4-28DEC259A870}" sibTransId="{C3D77AF0-952A-4CE8-AB6C-D11689F00935}"/>
    <dgm:cxn modelId="{BA241FD9-1065-4E35-9BD1-A757BC590658}" type="presOf" srcId="{7739A96C-056E-47E9-8BA6-33C59187D2B4}" destId="{CE44CF3D-051F-4924-BF16-E34386E4B146}" srcOrd="0" destOrd="0" presId="urn:microsoft.com/office/officeart/2008/layout/VerticalCurvedList"/>
    <dgm:cxn modelId="{82A0CFE0-4889-494F-9E72-90B198093533}" type="presOf" srcId="{8AD13DB8-06BD-4F43-A806-FAB6D4240C1A}" destId="{F404EA19-688F-408E-A0EF-89A5A930EC59}"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54D643F3-5121-4658-9A1B-E1DF230FBA12}" type="presOf" srcId="{A9E38FE0-145C-4AB9-969A-0B6FC79BCAD9}" destId="{B7EA069B-E497-4602-8F83-895A25DD8062}" srcOrd="0" destOrd="0" presId="urn:microsoft.com/office/officeart/2008/layout/VerticalCurvedList"/>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0748007C-B8ED-4AF9-837E-AC70536D64FA}" type="presParOf" srcId="{6C7CDCCB-F9EB-4187-A13C-AC5BB9E0D0C2}" destId="{CE44CF3D-051F-4924-BF16-E34386E4B146}" srcOrd="9" destOrd="0" presId="urn:microsoft.com/office/officeart/2008/layout/VerticalCurvedList"/>
    <dgm:cxn modelId="{48A4C860-DA5A-48A1-B4A6-F520C8BF7851}" type="presParOf" srcId="{6C7CDCCB-F9EB-4187-A13C-AC5BB9E0D0C2}" destId="{61BD232E-1373-497D-BDBB-03B0308EC9AD}" srcOrd="10" destOrd="0" presId="urn:microsoft.com/office/officeart/2008/layout/VerticalCurvedList"/>
    <dgm:cxn modelId="{F5119581-AF86-44FF-A3F2-6AE89662977C}" type="presParOf" srcId="{61BD232E-1373-497D-BDBB-03B0308EC9AD}" destId="{106E9F95-496E-432E-9F3D-C434CB4A749E}" srcOrd="0" destOrd="0" presId="urn:microsoft.com/office/officeart/2008/layout/VerticalCurvedList"/>
    <dgm:cxn modelId="{50CE89AF-6FDC-4E23-BF5E-ECAAD4D7A836}" type="presParOf" srcId="{6C7CDCCB-F9EB-4187-A13C-AC5BB9E0D0C2}" destId="{B7EA069B-E497-4602-8F83-895A25DD8062}" srcOrd="11" destOrd="0" presId="urn:microsoft.com/office/officeart/2008/layout/VerticalCurvedList"/>
    <dgm:cxn modelId="{487A35BC-52DE-4C82-8811-D50244FECB21}" type="presParOf" srcId="{6C7CDCCB-F9EB-4187-A13C-AC5BB9E0D0C2}" destId="{7E474DC7-10F8-4514-865D-FF31CD46545C}" srcOrd="12" destOrd="0" presId="urn:microsoft.com/office/officeart/2008/layout/VerticalCurvedList"/>
    <dgm:cxn modelId="{8EE1B381-8AD8-4D0F-9291-9A36C4687072}" type="presParOf" srcId="{7E474DC7-10F8-4514-865D-FF31CD46545C}" destId="{A8A0DE2B-2880-470B-8E48-EF7179F944DB}" srcOrd="0" destOrd="0" presId="urn:microsoft.com/office/officeart/2008/layout/VerticalCurvedList"/>
    <dgm:cxn modelId="{CEAD9D47-65DB-4C26-9409-866097260FD2}" type="presParOf" srcId="{6C7CDCCB-F9EB-4187-A13C-AC5BB9E0D0C2}" destId="{F404EA19-688F-408E-A0EF-89A5A930EC59}" srcOrd="13" destOrd="0" presId="urn:microsoft.com/office/officeart/2008/layout/VerticalCurvedList"/>
    <dgm:cxn modelId="{FC931BE4-7FA0-4B9F-9E1A-E562BFEDACCA}" type="presParOf" srcId="{6C7CDCCB-F9EB-4187-A13C-AC5BB9E0D0C2}" destId="{8D493DED-1852-4EEB-AE45-FE534C4ED012}" srcOrd="14" destOrd="0" presId="urn:microsoft.com/office/officeart/2008/layout/VerticalCurvedList"/>
    <dgm:cxn modelId="{96561FB5-3882-46DB-8B38-A820A6207DEB}" type="presParOf" srcId="{8D493DED-1852-4EEB-AE45-FE534C4ED012}" destId="{BADBBB15-B8B4-44E2-BB24-A239ACF94B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Dandasan</a:t>
          </a:r>
          <a:r>
            <a:rPr lang="en-US" sz="1200" b="1" u="none" kern="1200" dirty="0">
              <a:solidFill>
                <a:schemeClr val="tx1"/>
              </a:solidFill>
            </a:rPr>
            <a:t> (Exhale)</a:t>
          </a:r>
          <a:endParaRPr lang="en-US" sz="1200" u="none" kern="1200"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a:xfrm>
          <a:off x="247646" y="1601096"/>
          <a:ext cx="2895606" cy="350348"/>
        </a:xfrm>
        <a:prstGeom prst="chevron">
          <a:avLst/>
        </a:prstGeom>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Pranipatasan</a:t>
          </a:r>
          <a:r>
            <a:rPr lang="en-US" sz="1200" b="1" u="none" kern="1200"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a:xfrm>
          <a:off x="247646" y="2000494"/>
          <a:ext cx="2895606" cy="350348"/>
        </a:xfrm>
        <a:prstGeom prst="chevron">
          <a:avLst/>
        </a:prstGeom>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a:xfrm>
          <a:off x="247646" y="2399892"/>
          <a:ext cx="2895606" cy="350348"/>
        </a:xfrm>
        <a:prstGeom prst="chevron">
          <a:avLst/>
        </a:prstGeom>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a:xfrm>
          <a:off x="247646" y="2799289"/>
          <a:ext cx="2895606" cy="350348"/>
        </a:xfrm>
        <a:prstGeom prst="chevron">
          <a:avLst/>
        </a:prstGeom>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8 :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a:xfrm>
          <a:off x="247646" y="3198687"/>
          <a:ext cx="2895606" cy="350348"/>
        </a:xfrm>
        <a:prstGeom prst="chevron">
          <a:avLst/>
        </a:prstGeom>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9: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a:xfrm>
          <a:off x="247646" y="3598085"/>
          <a:ext cx="2895606" cy="350348"/>
        </a:xfrm>
        <a:prstGeom prst="chevron">
          <a:avLst/>
        </a:prstGeom>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a:xfrm>
          <a:off x="247646" y="3997483"/>
          <a:ext cx="2895606" cy="350348"/>
        </a:xfrm>
        <a:prstGeom prst="chevron">
          <a:avLst/>
        </a:prstGeom>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1070457" y="3202215"/>
          <a:ext cx="8810669" cy="492448"/>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xfrm>
          <a:off x="826075" y="3940779"/>
          <a:ext cx="9055051" cy="492448"/>
        </a:xfrm>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xfrm>
          <a:off x="380119" y="4679885"/>
          <a:ext cx="9501007" cy="492448"/>
        </a:xfrm>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070457" y="1724003"/>
          <a:ext cx="8810669" cy="492448"/>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1148486" y="2463109"/>
          <a:ext cx="8732640" cy="492448"/>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D7A0407-5869-4530-BF74-73A6C1F62F8E}" type="presOf" srcId="{C3D77AF0-952A-4CE8-AB6C-D11689F00935}" destId="{795A63FF-60CF-4DE9-8500-949AC157B14B}" srcOrd="0" destOrd="0" presId="urn:microsoft.com/office/officeart/2008/layout/VerticalCurvedList"/>
    <dgm:cxn modelId="{1B32640A-69F5-4C61-B9ED-0C5A282171D4}" srcId="{4E982A59-2839-4210-A96F-C2B1598A026C}" destId="{8AD13DB8-06BD-4F43-A806-FAB6D4240C1A}" srcOrd="5" destOrd="0" parTransId="{716615B6-BE22-4364-8A7D-2746412308E0}" sibTransId="{5BFDE6F8-C8C4-4054-B3F8-32ECCA924488}"/>
    <dgm:cxn modelId="{E72E442A-FB00-410B-B14A-80D73F9D108E}" type="presOf" srcId="{199BF33C-2606-473A-86BF-CC61D334D571}" destId="{424A17F9-6BD7-46E8-A238-8D13A1B8DFDA}" srcOrd="0" destOrd="0" presId="urn:microsoft.com/office/officeart/2008/layout/VerticalCurvedList"/>
    <dgm:cxn modelId="{11C07937-20A0-4578-858B-E33B577BF4A1}" type="presOf" srcId="{A9E38FE0-145C-4AB9-969A-0B6FC79BCAD9}" destId="{324C163F-675B-487A-827E-83B98B5B4761}"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31BC085D-8451-4769-9CD9-632F30ACE46A}" srcId="{4E982A59-2839-4210-A96F-C2B1598A026C}" destId="{5294EA6C-1872-4ED0-A532-588ADC076F42}" srcOrd="6" destOrd="0" parTransId="{A3290DB5-F47A-4D37-898A-D819C09E7544}" sibTransId="{BA0D0D1A-ED2F-44B6-9C14-F444F82C4226}"/>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E3AB6C4D-6CED-49CD-AF21-F3CB54A9FE61}" type="presOf" srcId="{566AB5D2-F6D5-4ED2-94CD-1367C1257D2D}" destId="{4C6BFD5B-7B85-498E-BB2F-6777725E9751}"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C94C389C-1A0E-4321-8B72-37FB494073DA}" srcId="{4E982A59-2839-4210-A96F-C2B1598A026C}" destId="{199BF33C-2606-473A-86BF-CC61D334D571}" srcOrd="2" destOrd="0" parTransId="{75D47C2B-4C37-455D-870D-A7B008E838F2}" sibTransId="{98E5C692-7332-4B18-B4D7-0686A59A17BF}"/>
    <dgm:cxn modelId="{5F4073A3-FA8E-4DD7-BE16-7EAA51E97839}" type="presOf" srcId="{8AD13DB8-06BD-4F43-A806-FAB6D4240C1A}" destId="{A243CEF2-2E30-48DF-8146-E40C90E75334}" srcOrd="0" destOrd="0" presId="urn:microsoft.com/office/officeart/2008/layout/VerticalCurvedList"/>
    <dgm:cxn modelId="{531AE6A4-BA92-4451-B621-765D6794C0C3}" srcId="{4E982A59-2839-4210-A96F-C2B1598A026C}" destId="{4DD514CA-2F92-40AD-8262-E839DEAC5CD4}" srcOrd="0" destOrd="0" parTransId="{5B5F9BE6-3B75-4619-99E4-28DEC259A870}" sibTransId="{C3D77AF0-952A-4CE8-AB6C-D11689F00935}"/>
    <dgm:cxn modelId="{474647DF-C875-41BE-8731-DF4C0CD21BB3}" type="presOf" srcId="{5294EA6C-1872-4ED0-A532-588ADC076F42}" destId="{3D95ED45-37CD-42A7-8A61-AB169F34DBDB}" srcOrd="0" destOrd="0" presId="urn:microsoft.com/office/officeart/2008/layout/VerticalCurvedList"/>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dgm:spPr>
        <a:solidFill>
          <a:schemeClr val="accent4">
            <a:lumMod val="75000"/>
          </a:schemeClr>
        </a:solidFill>
      </dgm:spPr>
      <dgm:t>
        <a:bodyPr/>
        <a:lstStyle/>
        <a:p>
          <a:r>
            <a:rPr lang="en-US" b="1" u="none" dirty="0">
              <a:solidFill>
                <a:schemeClr val="tx1"/>
              </a:solidFill>
            </a:rPr>
            <a:t>Siddha (</a:t>
          </a:r>
          <a:r>
            <a:rPr lang="en-US" b="1" u="none" dirty="0" err="1">
              <a:solidFill>
                <a:schemeClr val="tx1"/>
              </a:solidFill>
            </a:rPr>
            <a:t>Pranamasan</a:t>
          </a:r>
          <a:r>
            <a:rPr lang="en-US" b="1" u="none" dirty="0">
              <a:solidFill>
                <a:schemeClr val="tx1"/>
              </a:solidFill>
            </a:rPr>
            <a:t>) </a:t>
          </a:r>
          <a:endParaRPr lang="en-US" u="none"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dgm:spPr>
        <a:solidFill>
          <a:srgbClr val="F7CA6F"/>
        </a:solidFill>
      </dgm:spPr>
      <dgm:t>
        <a:bodyPr/>
        <a:lstStyle/>
        <a:p>
          <a:r>
            <a:rPr lang="en-US" b="1" u="none" dirty="0">
              <a:solidFill>
                <a:schemeClr val="tx1"/>
              </a:solidFill>
            </a:rPr>
            <a:t>Step 1: </a:t>
          </a:r>
          <a:r>
            <a:rPr lang="en-US" b="1" u="none" dirty="0" err="1">
              <a:solidFill>
                <a:schemeClr val="tx1"/>
              </a:solidFill>
            </a:rPr>
            <a:t>Urdhvasan</a:t>
          </a:r>
          <a:r>
            <a:rPr lang="en-US" b="1" u="none" dirty="0">
              <a:solidFill>
                <a:schemeClr val="tx1"/>
              </a:solidFill>
            </a:rPr>
            <a:t> (Inhale)</a:t>
          </a:r>
          <a:endParaRPr lang="en-US" u="none" dirty="0">
            <a:solidFill>
              <a:schemeClr val="tx1"/>
            </a:solidFill>
          </a:endParaRP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7CA6F"/>
        </a:solidFill>
      </dgm:spPr>
      <dgm:t>
        <a:bodyPr/>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7CA6F"/>
        </a:solidFill>
      </dgm:spPr>
      <dgm:t>
        <a:bodyPr/>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47D8D90C-D2AB-4BE1-890F-D9EFAAB227D2}" type="presOf" srcId="{8C5014A4-96C3-4ACA-A9C7-E126C4F4946C}" destId="{BA48D2A3-596C-4538-819D-1DE7B9864971}" srcOrd="0" destOrd="0" presId="urn:microsoft.com/office/officeart/2005/8/layout/lProcess3"/>
    <dgm:cxn modelId="{31847B13-B5C6-4F83-95EA-77804D04F047}" type="presOf" srcId="{EBB60A9C-2B53-483C-B250-DB2FE4EDEEF2}" destId="{B874113D-356E-4EF5-975A-48615A24C6DD}" srcOrd="0" destOrd="0" presId="urn:microsoft.com/office/officeart/2005/8/layout/lProcess3"/>
    <dgm:cxn modelId="{CC1DE415-2059-4A63-BFB1-B321C2F1A381}" type="presOf" srcId="{1D942EB7-505A-4FD6-A855-9454F5DDB6F5}" destId="{E9DC11DB-BBA1-486D-8862-575D633C8C90}" srcOrd="0" destOrd="0" presId="urn:microsoft.com/office/officeart/2005/8/layout/lProcess3"/>
    <dgm:cxn modelId="{56C0831A-9CA2-450F-A0C3-736A79DD04E4}" type="presOf" srcId="{1E2447A3-09B9-453D-858F-6556801AD355}" destId="{5F93AAF2-DB6D-4427-854A-2D8832A847E9}"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4722FC2D-3F9C-4550-80E2-564FC90666F5}" type="presOf" srcId="{53E3C04E-5B8D-490C-8025-5A47B9AE367C}" destId="{7DF98C3F-A313-42C7-AED7-3B4A39D0BCAC}" srcOrd="0" destOrd="0" presId="urn:microsoft.com/office/officeart/2005/8/layout/lProcess3"/>
    <dgm:cxn modelId="{FD32C63C-A493-42E6-B10F-6DE90E6B774F}" srcId="{0DF6D356-A9BD-49FB-938A-88BBEEC739BF}" destId="{BDA931EC-3D1B-415A-B8E4-AEB1E03B7D6B}" srcOrd="9" destOrd="0" parTransId="{1329A429-AB60-4259-B848-0E826D6FEDDF}" sibTransId="{2FD2E531-3DB0-4585-A142-4ED78DB1648A}"/>
    <dgm:cxn modelId="{60CB833E-329D-48B0-988D-0078EC7F3D3B}" srcId="{0DF6D356-A9BD-49FB-938A-88BBEEC739BF}" destId="{C9AD5DA1-E70D-4851-824F-161FAAE18009}" srcOrd="7" destOrd="0" parTransId="{7885C3FA-049B-4C0E-B8C8-5C33CD1251F0}" sibTransId="{492E9A20-97A3-47C6-9944-5113E6600309}"/>
    <dgm:cxn modelId="{68BD0B46-8160-4049-BD96-03486E3AFDAE}" type="presOf" srcId="{9F73BE10-FC3C-46E6-BBCE-A38F9483C242}" destId="{EC5B6E8B-2071-40EE-B329-0AFC39C8FFF4}" srcOrd="0" destOrd="0" presId="urn:microsoft.com/office/officeart/2005/8/layout/lProcess3"/>
    <dgm:cxn modelId="{B441FD69-D53A-4AB7-9F39-1D8728CE17B2}" srcId="{0DF6D356-A9BD-49FB-938A-88BBEEC739BF}" destId="{FF37F305-BE04-4C53-A70F-029716B62CB0}" srcOrd="2" destOrd="0" parTransId="{F83B9A43-A37E-4C1C-A3EA-E4E0CA1CA885}" sibTransId="{646816A1-15CA-4858-89D1-9C8E6B9F119A}"/>
    <dgm:cxn modelId="{989FF86C-5C7B-4155-B48E-AEBDDEA787EA}" srcId="{0DF6D356-A9BD-49FB-938A-88BBEEC739BF}" destId="{35DA3600-012F-49FD-B414-0E4DA63FBE91}" srcOrd="6" destOrd="0" parTransId="{002EF32D-88D5-42B3-AA1F-BE58819763C8}" sibTransId="{CFAEBEB5-6B2E-4F33-883C-74BD9E10AF51}"/>
    <dgm:cxn modelId="{04C81C84-20F3-433C-93F8-A02A0BF5DCEB}" srcId="{0DF6D356-A9BD-49FB-938A-88BBEEC739BF}" destId="{EBB60A9C-2B53-483C-B250-DB2FE4EDEEF2}" srcOrd="5" destOrd="0" parTransId="{3A941B96-0379-43F3-B06A-3459A0928D72}" sibTransId="{C835B83C-F438-4B8F-8C0C-B13A007F315F}"/>
    <dgm:cxn modelId="{2715C98B-DF87-4DF7-8728-3D7C74BCF5E6}" srcId="{0DF6D356-A9BD-49FB-938A-88BBEEC739BF}" destId="{1D942EB7-505A-4FD6-A855-9454F5DDB6F5}" srcOrd="0" destOrd="0" parTransId="{68FF52C6-A485-487C-A415-202625AA9FBD}" sibTransId="{F5524469-1775-4161-86BE-349EF0C7BB09}"/>
    <dgm:cxn modelId="{BD167099-3787-42F3-8F3F-A39FC7193F41}" srcId="{0DF6D356-A9BD-49FB-938A-88BBEEC739BF}" destId="{53E3C04E-5B8D-490C-8025-5A47B9AE367C}" srcOrd="3" destOrd="0" parTransId="{2F1CCF12-90B7-4087-8EED-934959C532C6}" sibTransId="{813507AE-738D-4155-957B-EC0DA13ABE4D}"/>
    <dgm:cxn modelId="{78CB7DB0-09C4-4DA0-866C-1D0B80E3C58B}" type="presOf" srcId="{F14BA18F-03CB-4E71-ABC0-9FB8C4E71526}" destId="{0E519E3E-1373-4F16-A395-EAB6F1214DF8}" srcOrd="0" destOrd="0" presId="urn:microsoft.com/office/officeart/2005/8/layout/lProcess3"/>
    <dgm:cxn modelId="{D0ACC7BB-548E-4C0D-A702-46FB99277C50}" srcId="{0DF6D356-A9BD-49FB-938A-88BBEEC739BF}" destId="{F14BA18F-03CB-4E71-ABC0-9FB8C4E71526}" srcOrd="1" destOrd="0" parTransId="{69366BA4-B40F-4310-B189-A0AE323AD52A}" sibTransId="{416BA1A3-3083-47D8-AF3E-0BA4C7A666CE}"/>
    <dgm:cxn modelId="{F466C3D2-4C38-4152-9055-C2E54158AF7B}" type="presOf" srcId="{35DA3600-012F-49FD-B414-0E4DA63FBE91}" destId="{746DA7D6-0B0D-4372-B1C0-40EE53AEE29A}" srcOrd="0" destOrd="0" presId="urn:microsoft.com/office/officeart/2005/8/layout/lProcess3"/>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88A0EFDB-66F9-4ECE-A1F5-40BDEF85860C}" type="presOf" srcId="{FF37F305-BE04-4C53-A70F-029716B62CB0}" destId="{7BCC87C4-E462-4275-8890-ED603FCA6D7A}" srcOrd="0" destOrd="0" presId="urn:microsoft.com/office/officeart/2005/8/layout/lProcess3"/>
    <dgm:cxn modelId="{E47A20E4-4BE4-4A60-A9B9-7D4B3E1FCFCF}" srcId="{0DF6D356-A9BD-49FB-938A-88BBEEC739BF}" destId="{1E2447A3-09B9-453D-858F-6556801AD355}" srcOrd="8" destOrd="0" parTransId="{F60AD14C-625D-4356-8970-0642028B968E}" sibTransId="{FC7A8627-C5CF-4723-957E-4F7DB12484C3}"/>
    <dgm:cxn modelId="{9E75A5E7-A698-40BC-BDD7-C4529E4589DF}" type="presOf" srcId="{0DF6D356-A9BD-49FB-938A-88BBEEC739BF}" destId="{B52800CA-5D9A-45CF-A111-6AD7AA9F1922}" srcOrd="0" destOrd="0" presId="urn:microsoft.com/office/officeart/2005/8/layout/lProcess3"/>
    <dgm:cxn modelId="{4F7D69E8-C135-4815-8D6E-07BB494556E5}" srcId="{0DF6D356-A9BD-49FB-938A-88BBEEC739BF}" destId="{8C5014A4-96C3-4ACA-A9C7-E126C4F4946C}" srcOrd="4" destOrd="0" parTransId="{3487CFAE-D271-44D8-B435-58338D06183A}" sibTransId="{449BD47B-B184-4D50-8D69-971ABF0C571D}"/>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E58E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entury Gothic" panose="020B0502020202020204" pitchFamily="34" charset="0"/>
            </a:rPr>
            <a:t>Surya Namaskar </a:t>
          </a:r>
          <a:r>
            <a:rPr lang="en-US" sz="2400" b="1" kern="1200" dirty="0" err="1">
              <a:latin typeface="Century Gothic" panose="020B0502020202020204" pitchFamily="34" charset="0"/>
            </a:rPr>
            <a:t>Yajna</a:t>
          </a:r>
          <a:r>
            <a:rPr lang="en-US" sz="2400" b="1" kern="1200" dirty="0">
              <a:latin typeface="Century Gothic" panose="020B0502020202020204" pitchFamily="34" charset="0"/>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a:t>
          </a:r>
          <a:r>
            <a:rPr lang="en-US" sz="2400" b="1" kern="1200" dirty="0">
              <a:latin typeface="Century Gothic" panose="020B0502020202020204" pitchFamily="34" charset="0"/>
            </a:rPr>
            <a:t>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Benefits of Surya Namaskar</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4CF3D-051F-4924-BF16-E34386E4B146}">
      <dsp:nvSpPr>
        <dsp:cNvPr id="0" name=""/>
        <dsp:cNvSpPr/>
      </dsp:nvSpPr>
      <dsp:spPr>
        <a:xfrm>
          <a:off x="1070457" y="3202215"/>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070457" y="3202215"/>
        <a:ext cx="8810669" cy="492448"/>
      </dsp:txXfrm>
    </dsp:sp>
    <dsp:sp modelId="{106E9F95-496E-432E-9F3D-C434CB4A749E}">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A069B-E497-4602-8F83-895A25DD8062}">
      <dsp:nvSpPr>
        <dsp:cNvPr id="0" name=""/>
        <dsp:cNvSpPr/>
      </dsp:nvSpPr>
      <dsp:spPr>
        <a:xfrm>
          <a:off x="826075" y="3940779"/>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826075" y="3940779"/>
        <a:ext cx="9055051" cy="492448"/>
      </dsp:txXfrm>
    </dsp:sp>
    <dsp:sp modelId="{A8A0DE2B-2880-470B-8E48-EF7179F944DB}">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4EA19-688F-408E-A0EF-89A5A930EC59}">
      <dsp:nvSpPr>
        <dsp:cNvPr id="0" name=""/>
        <dsp:cNvSpPr/>
      </dsp:nvSpPr>
      <dsp:spPr>
        <a:xfrm>
          <a:off x="380119" y="4679885"/>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380119" y="4679885"/>
        <a:ext cx="9501007" cy="492448"/>
      </dsp:txXfrm>
    </dsp:sp>
    <dsp:sp modelId="{BADBBB15-B8B4-44E2-BB24-A239ACF94B32}">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8 :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schemeClr val="tx1"/>
              </a:solidFill>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 </a:t>
          </a:r>
          <a:r>
            <a:rPr lang="en-US" sz="1200" b="1" u="none" kern="1200" dirty="0" err="1">
              <a:solidFill>
                <a:schemeClr val="tx1"/>
              </a:solidFill>
            </a:rPr>
            <a:t>Urdhvasan</a:t>
          </a:r>
          <a:r>
            <a:rPr lang="en-US" sz="1200" b="1" u="none" kern="1200" dirty="0">
              <a:solidFill>
                <a:schemeClr val="tx1"/>
              </a:solidFill>
            </a:rPr>
            <a:t> (Inhale)</a:t>
          </a:r>
          <a:endParaRPr lang="en-US" sz="1200" u="none" kern="1200" dirty="0">
            <a:solidFill>
              <a:schemeClr val="tx1"/>
            </a:solidFill>
          </a:endParaRP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0E722-551B-4FEA-AB5B-96072D5DBBD2}"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AAB1B-FB26-4086-8087-2CB294ECB47E}" type="slidenum">
              <a:rPr lang="en-US" smtClean="0"/>
              <a:t>‹#›</a:t>
            </a:fld>
            <a:endParaRPr lang="en-US"/>
          </a:p>
        </p:txBody>
      </p:sp>
    </p:spTree>
    <p:extLst>
      <p:ext uri="{BB962C8B-B14F-4D97-AF65-F5344CB8AC3E}">
        <p14:creationId xmlns:p14="http://schemas.microsoft.com/office/powerpoint/2010/main" val="163112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a:t>
            </a:fld>
            <a:endParaRPr lang="en-US"/>
          </a:p>
        </p:txBody>
      </p:sp>
    </p:spTree>
    <p:extLst>
      <p:ext uri="{BB962C8B-B14F-4D97-AF65-F5344CB8AC3E}">
        <p14:creationId xmlns:p14="http://schemas.microsoft.com/office/powerpoint/2010/main" val="221704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14</a:t>
            </a:fld>
            <a:endParaRPr lang="en-US"/>
          </a:p>
        </p:txBody>
      </p:sp>
    </p:spTree>
    <p:extLst>
      <p:ext uri="{BB962C8B-B14F-4D97-AF65-F5344CB8AC3E}">
        <p14:creationId xmlns:p14="http://schemas.microsoft.com/office/powerpoint/2010/main" val="21712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15</a:t>
            </a:fld>
            <a:endParaRPr lang="en-US"/>
          </a:p>
        </p:txBody>
      </p:sp>
    </p:spTree>
    <p:extLst>
      <p:ext uri="{BB962C8B-B14F-4D97-AF65-F5344CB8AC3E}">
        <p14:creationId xmlns:p14="http://schemas.microsoft.com/office/powerpoint/2010/main" val="16114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16</a:t>
            </a:fld>
            <a:endParaRPr lang="en-US"/>
          </a:p>
        </p:txBody>
      </p:sp>
    </p:spTree>
    <p:extLst>
      <p:ext uri="{BB962C8B-B14F-4D97-AF65-F5344CB8AC3E}">
        <p14:creationId xmlns:p14="http://schemas.microsoft.com/office/powerpoint/2010/main" val="94723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17</a:t>
            </a:fld>
            <a:endParaRPr lang="en-US"/>
          </a:p>
        </p:txBody>
      </p:sp>
    </p:spTree>
    <p:extLst>
      <p:ext uri="{BB962C8B-B14F-4D97-AF65-F5344CB8AC3E}">
        <p14:creationId xmlns:p14="http://schemas.microsoft.com/office/powerpoint/2010/main" val="114211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18</a:t>
            </a:fld>
            <a:endParaRPr lang="en-US"/>
          </a:p>
        </p:txBody>
      </p:sp>
    </p:spTree>
    <p:extLst>
      <p:ext uri="{BB962C8B-B14F-4D97-AF65-F5344CB8AC3E}">
        <p14:creationId xmlns:p14="http://schemas.microsoft.com/office/powerpoint/2010/main" val="55890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19</a:t>
            </a:fld>
            <a:endParaRPr lang="en-US"/>
          </a:p>
        </p:txBody>
      </p:sp>
    </p:spTree>
    <p:extLst>
      <p:ext uri="{BB962C8B-B14F-4D97-AF65-F5344CB8AC3E}">
        <p14:creationId xmlns:p14="http://schemas.microsoft.com/office/powerpoint/2010/main" val="289909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20</a:t>
            </a:fld>
            <a:endParaRPr lang="en-US"/>
          </a:p>
        </p:txBody>
      </p:sp>
    </p:spTree>
    <p:extLst>
      <p:ext uri="{BB962C8B-B14F-4D97-AF65-F5344CB8AC3E}">
        <p14:creationId xmlns:p14="http://schemas.microsoft.com/office/powerpoint/2010/main" val="315768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21</a:t>
            </a:fld>
            <a:endParaRPr lang="en-US"/>
          </a:p>
        </p:txBody>
      </p:sp>
    </p:spTree>
    <p:extLst>
      <p:ext uri="{BB962C8B-B14F-4D97-AF65-F5344CB8AC3E}">
        <p14:creationId xmlns:p14="http://schemas.microsoft.com/office/powerpoint/2010/main" val="255300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22</a:t>
            </a:fld>
            <a:endParaRPr lang="en-US"/>
          </a:p>
        </p:txBody>
      </p:sp>
    </p:spTree>
    <p:extLst>
      <p:ext uri="{BB962C8B-B14F-4D97-AF65-F5344CB8AC3E}">
        <p14:creationId xmlns:p14="http://schemas.microsoft.com/office/powerpoint/2010/main" val="238196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24</a:t>
            </a:fld>
            <a:endParaRPr lang="en-US"/>
          </a:p>
        </p:txBody>
      </p:sp>
    </p:spTree>
    <p:extLst>
      <p:ext uri="{BB962C8B-B14F-4D97-AF65-F5344CB8AC3E}">
        <p14:creationId xmlns:p14="http://schemas.microsoft.com/office/powerpoint/2010/main" val="11511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Hindu </a:t>
            </a:r>
            <a:r>
              <a:rPr lang="en-US" sz="1200" b="0" i="0" kern="1200" dirty="0" err="1">
                <a:solidFill>
                  <a:schemeClr val="tx1"/>
                </a:solidFill>
                <a:effectLst/>
                <a:latin typeface="+mn-lt"/>
                <a:ea typeface="+mn-ea"/>
                <a:cs typeface="+mn-cs"/>
              </a:rPr>
              <a:t>Swayamsevak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Sangh</a:t>
            </a:r>
            <a:r>
              <a:rPr lang="en-US" sz="1200" b="0" i="0" kern="1200" dirty="0">
                <a:solidFill>
                  <a:schemeClr val="tx1"/>
                </a:solidFill>
                <a:effectLst/>
                <a:latin typeface="+mn-lt"/>
                <a:ea typeface="+mn-ea"/>
                <a:cs typeface="+mn-cs"/>
              </a:rPr>
              <a:t> USA (HSS) announces the tenth annual "Yoga for Health,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or "Surya Namaskar </a:t>
            </a:r>
            <a:r>
              <a:rPr lang="en-US" sz="1200" b="0" i="0" kern="1200" dirty="0" err="1">
                <a:solidFill>
                  <a:schemeClr val="tx1"/>
                </a:solidFill>
                <a:effectLst/>
                <a:latin typeface="+mn-lt"/>
                <a:ea typeface="+mn-ea"/>
                <a:cs typeface="+mn-cs"/>
              </a:rPr>
              <a:t>Yajna</a:t>
            </a:r>
            <a:r>
              <a:rPr lang="en-US" sz="1200" b="0" i="0" kern="1200" dirty="0">
                <a:solidFill>
                  <a:schemeClr val="tx1"/>
                </a:solidFill>
                <a:effectLst/>
                <a:latin typeface="+mn-lt"/>
                <a:ea typeface="+mn-ea"/>
                <a:cs typeface="+mn-cs"/>
              </a:rPr>
              <a:t>". The 16-day event aims to create awareness about Yoga and its advantages in achieving a healthy body, mind and spirit. Surya Namaskar integrates simple Yoga postures in 10-steps that, along with easy breathing technique, can provide immense health benefits to both the body and the mind.</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4</a:t>
            </a:fld>
            <a:endParaRPr lang="en-US"/>
          </a:p>
        </p:txBody>
      </p:sp>
    </p:spTree>
    <p:extLst>
      <p:ext uri="{BB962C8B-B14F-4D97-AF65-F5344CB8AC3E}">
        <p14:creationId xmlns:p14="http://schemas.microsoft.com/office/powerpoint/2010/main" val="403478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25</a:t>
            </a:fld>
            <a:endParaRPr lang="en-US"/>
          </a:p>
        </p:txBody>
      </p:sp>
    </p:spTree>
    <p:extLst>
      <p:ext uri="{BB962C8B-B14F-4D97-AF65-F5344CB8AC3E}">
        <p14:creationId xmlns:p14="http://schemas.microsoft.com/office/powerpoint/2010/main" val="157913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26</a:t>
            </a:fld>
            <a:endParaRPr lang="en-US"/>
          </a:p>
        </p:txBody>
      </p:sp>
    </p:spTree>
    <p:extLst>
      <p:ext uri="{BB962C8B-B14F-4D97-AF65-F5344CB8AC3E}">
        <p14:creationId xmlns:p14="http://schemas.microsoft.com/office/powerpoint/2010/main" val="147800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27</a:t>
            </a:fld>
            <a:endParaRPr lang="en-US"/>
          </a:p>
        </p:txBody>
      </p:sp>
    </p:spTree>
    <p:extLst>
      <p:ext uri="{BB962C8B-B14F-4D97-AF65-F5344CB8AC3E}">
        <p14:creationId xmlns:p14="http://schemas.microsoft.com/office/powerpoint/2010/main" val="301210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29</a:t>
            </a:fld>
            <a:endParaRPr lang="en-US"/>
          </a:p>
        </p:txBody>
      </p:sp>
    </p:spTree>
    <p:extLst>
      <p:ext uri="{BB962C8B-B14F-4D97-AF65-F5344CB8AC3E}">
        <p14:creationId xmlns:p14="http://schemas.microsoft.com/office/powerpoint/2010/main" val="300505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year also, HSS invites community groups, Yoga centers, students, and individuals to learn and participate in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This program is open to people of all ages, gender, and races. Details of this event, training resources, and advertising aids are available on this web site. For questions or suggestions, at email “sny@hssus.org” or 973-500-8HSS (8477)</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30</a:t>
            </a:fld>
            <a:endParaRPr lang="en-US"/>
          </a:p>
        </p:txBody>
      </p:sp>
    </p:spTree>
    <p:extLst>
      <p:ext uri="{BB962C8B-B14F-4D97-AF65-F5344CB8AC3E}">
        <p14:creationId xmlns:p14="http://schemas.microsoft.com/office/powerpoint/2010/main" val="369786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year Hindus worldwide celebrate January 14th as Makar Sankranti – a day that marks the change of season as the sun enters the sign of Capricorn or Makar. Makar Sankranti ushers in longer days; thus, the festivity symbolizes sunshine in life. To mark this occasion, HSS has organized the "Yoga for Health,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from January 14th to January 29th 2017.</a:t>
            </a:r>
          </a:p>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r>
              <a:rPr lang="en-US" sz="1200" b="0" i="0" kern="1200" dirty="0">
                <a:solidFill>
                  <a:schemeClr val="tx1"/>
                </a:solidFill>
                <a:effectLst/>
                <a:latin typeface="+mn-lt"/>
                <a:ea typeface="+mn-ea"/>
                <a:cs typeface="+mn-cs"/>
              </a:rPr>
              <a:t>This year also, HSS invites community groups, Yoga centers, students, and individuals to learn and participate in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This program is open to people of all ages, gender, and races. Details of this event, training resources, and advertising aids are available on this web site. For questions or suggestions, at email “sny@hssus.org” or 973-500-8HSS (8477)</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6</a:t>
            </a:fld>
            <a:endParaRPr lang="en-US"/>
          </a:p>
        </p:txBody>
      </p:sp>
    </p:spTree>
    <p:extLst>
      <p:ext uri="{BB962C8B-B14F-4D97-AF65-F5344CB8AC3E}">
        <p14:creationId xmlns:p14="http://schemas.microsoft.com/office/powerpoint/2010/main" val="265174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7</a:t>
            </a:fld>
            <a:endParaRPr lang="en-US"/>
          </a:p>
        </p:txBody>
      </p:sp>
    </p:spTree>
    <p:extLst>
      <p:ext uri="{BB962C8B-B14F-4D97-AF65-F5344CB8AC3E}">
        <p14:creationId xmlns:p14="http://schemas.microsoft.com/office/powerpoint/2010/main" val="35290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8</a:t>
            </a:fld>
            <a:endParaRPr lang="en-US"/>
          </a:p>
        </p:txBody>
      </p:sp>
    </p:spTree>
    <p:extLst>
      <p:ext uri="{BB962C8B-B14F-4D97-AF65-F5344CB8AC3E}">
        <p14:creationId xmlns:p14="http://schemas.microsoft.com/office/powerpoint/2010/main" val="149570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10</a:t>
            </a:fld>
            <a:endParaRPr lang="en-US"/>
          </a:p>
        </p:txBody>
      </p:sp>
    </p:spTree>
    <p:extLst>
      <p:ext uri="{BB962C8B-B14F-4D97-AF65-F5344CB8AC3E}">
        <p14:creationId xmlns:p14="http://schemas.microsoft.com/office/powerpoint/2010/main" val="165029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11</a:t>
            </a:fld>
            <a:endParaRPr lang="en-US"/>
          </a:p>
        </p:txBody>
      </p:sp>
    </p:spTree>
    <p:extLst>
      <p:ext uri="{BB962C8B-B14F-4D97-AF65-F5344CB8AC3E}">
        <p14:creationId xmlns:p14="http://schemas.microsoft.com/office/powerpoint/2010/main" val="336369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12</a:t>
            </a:fld>
            <a:endParaRPr lang="en-US"/>
          </a:p>
        </p:txBody>
      </p:sp>
    </p:spTree>
    <p:extLst>
      <p:ext uri="{BB962C8B-B14F-4D97-AF65-F5344CB8AC3E}">
        <p14:creationId xmlns:p14="http://schemas.microsoft.com/office/powerpoint/2010/main" val="62287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13</a:t>
            </a:fld>
            <a:endParaRPr lang="en-US"/>
          </a:p>
        </p:txBody>
      </p:sp>
    </p:spTree>
    <p:extLst>
      <p:ext uri="{BB962C8B-B14F-4D97-AF65-F5344CB8AC3E}">
        <p14:creationId xmlns:p14="http://schemas.microsoft.com/office/powerpoint/2010/main" val="3833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769EC-9865-4EB4-98C3-25E9A6E2368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16107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9756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132717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11396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769EC-9865-4EB4-98C3-25E9A6E23685}"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2536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769EC-9865-4EB4-98C3-25E9A6E23685}"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18187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769EC-9865-4EB4-98C3-25E9A6E23685}"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47820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769EC-9865-4EB4-98C3-25E9A6E23685}"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318682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769EC-9865-4EB4-98C3-25E9A6E23685}"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426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769EC-9865-4EB4-98C3-25E9A6E23685}"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04963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769EC-9865-4EB4-98C3-25E9A6E23685}"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07059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769EC-9865-4EB4-98C3-25E9A6E23685}"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F38BE-4003-45F9-8374-B9464F1BCB4A}" type="slidenum">
              <a:rPr lang="en-US" smtClean="0"/>
              <a:t>‹#›</a:t>
            </a:fld>
            <a:endParaRPr lang="en-US"/>
          </a:p>
        </p:txBody>
      </p:sp>
    </p:spTree>
    <p:extLst>
      <p:ext uri="{BB962C8B-B14F-4D97-AF65-F5344CB8AC3E}">
        <p14:creationId xmlns:p14="http://schemas.microsoft.com/office/powerpoint/2010/main" val="2042456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hyperlink" Target="mailto:sny@hssu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hssus.org/sn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2238" cy="6858000"/>
          </a:xfrm>
          <a:prstGeom prst="rect">
            <a:avLst/>
          </a:prstGeom>
        </p:spPr>
      </p:pic>
      <p:sp>
        <p:nvSpPr>
          <p:cNvPr id="4" name="TextBox 3">
            <a:extLst>
              <a:ext uri="{FF2B5EF4-FFF2-40B4-BE49-F238E27FC236}">
                <a16:creationId xmlns:a16="http://schemas.microsoft.com/office/drawing/2014/main" id="{EC9405EA-ECF4-4D6A-B5A6-E69EA05CA27D}"/>
              </a:ext>
            </a:extLst>
          </p:cNvPr>
          <p:cNvSpPr txBox="1"/>
          <p:nvPr/>
        </p:nvSpPr>
        <p:spPr>
          <a:xfrm>
            <a:off x="3587578" y="5707675"/>
            <a:ext cx="5296930" cy="523220"/>
          </a:xfrm>
          <a:prstGeom prst="rect">
            <a:avLst/>
          </a:prstGeom>
          <a:solidFill>
            <a:srgbClr val="92D050"/>
          </a:solidFill>
        </p:spPr>
        <p:txBody>
          <a:bodyPr wrap="square" rtlCol="0">
            <a:spAutoFit/>
          </a:bodyPr>
          <a:lstStyle/>
          <a:p>
            <a:r>
              <a:rPr lang="en-US" sz="2800" dirty="0"/>
              <a:t>JAN 13 TO JAN 28</a:t>
            </a:r>
            <a:r>
              <a:rPr lang="en-US" sz="2800" baseline="30000" dirty="0"/>
              <a:t>TH</a:t>
            </a:r>
            <a:r>
              <a:rPr lang="en-US" sz="2800" dirty="0"/>
              <a:t> 2018</a:t>
            </a:r>
          </a:p>
        </p:txBody>
      </p:sp>
    </p:spTree>
    <p:extLst>
      <p:ext uri="{BB962C8B-B14F-4D97-AF65-F5344CB8AC3E}">
        <p14:creationId xmlns:p14="http://schemas.microsoft.com/office/powerpoint/2010/main" val="244052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Postures And It’s Benefits</a:t>
            </a:r>
          </a:p>
        </p:txBody>
      </p:sp>
      <p:sp>
        <p:nvSpPr>
          <p:cNvPr id="3" name="Content Placeholder 2"/>
          <p:cNvSpPr>
            <a:spLocks noGrp="1"/>
          </p:cNvSpPr>
          <p:nvPr>
            <p:ph idx="1"/>
          </p:nvPr>
        </p:nvSpPr>
        <p:spPr/>
        <p:txBody>
          <a:bodyPr>
            <a:normAutofit fontScale="92500" lnSpcReduction="10000"/>
          </a:bodyPr>
          <a:lstStyle/>
          <a:p>
            <a:r>
              <a:rPr lang="en-US" dirty="0">
                <a:latin typeface="Century Gothic" panose="020B0502020202020204" pitchFamily="34" charset="0"/>
              </a:rPr>
              <a:t>Surya Namaskar is a sequence of 10 simple </a:t>
            </a:r>
            <a:r>
              <a:rPr lang="en-US" dirty="0" err="1">
                <a:latin typeface="Century Gothic" panose="020B0502020202020204" pitchFamily="34" charset="0"/>
              </a:rPr>
              <a:t>asanas</a:t>
            </a:r>
            <a:r>
              <a:rPr lang="en-US" dirty="0">
                <a:latin typeface="Century Gothic" panose="020B0502020202020204" pitchFamily="34" charset="0"/>
              </a:rPr>
              <a:t> (Yoga postures) performed gracefully</a:t>
            </a:r>
          </a:p>
          <a:p>
            <a:endParaRPr lang="en-US" dirty="0">
              <a:latin typeface="Century Gothic" panose="020B0502020202020204" pitchFamily="34" charset="0"/>
            </a:endParaRPr>
          </a:p>
          <a:p>
            <a:r>
              <a:rPr lang="en-US" dirty="0">
                <a:latin typeface="Century Gothic" panose="020B0502020202020204" pitchFamily="34" charset="0"/>
              </a:rPr>
              <a:t>Surya Namaskar is a Sun Salutation that is traditionally performed at dawn facing towards the rising sun.</a:t>
            </a:r>
          </a:p>
          <a:p>
            <a:endParaRPr lang="en-US" sz="2800" i="1" dirty="0">
              <a:latin typeface="Century Gothic" panose="020B0502020202020204" pitchFamily="34" charset="0"/>
            </a:endParaRPr>
          </a:p>
          <a:p>
            <a:r>
              <a:rPr lang="en-US" dirty="0">
                <a:latin typeface="Century Gothic" panose="020B0502020202020204" pitchFamily="34" charset="0"/>
              </a:rPr>
              <a:t>The routine helps develop all five personality levels : </a:t>
            </a:r>
            <a:r>
              <a:rPr lang="en-US" b="1" i="1" dirty="0">
                <a:latin typeface="Century Gothic" panose="020B0502020202020204" pitchFamily="34" charset="0"/>
              </a:rPr>
              <a:t>namely physical, </a:t>
            </a:r>
            <a:r>
              <a:rPr lang="en-US" b="1" i="1" dirty="0" err="1">
                <a:latin typeface="Century Gothic" panose="020B0502020202020204" pitchFamily="34" charset="0"/>
              </a:rPr>
              <a:t>prana</a:t>
            </a:r>
            <a:r>
              <a:rPr lang="en-US" b="1" i="1" dirty="0">
                <a:latin typeface="Century Gothic" panose="020B0502020202020204" pitchFamily="34" charset="0"/>
              </a:rPr>
              <a:t>, mental, intellectual, and spiritual. </a:t>
            </a:r>
          </a:p>
          <a:p>
            <a:endParaRPr lang="en-US" b="1" i="1" dirty="0">
              <a:latin typeface="Century Gothic" panose="020B0502020202020204" pitchFamily="34" charset="0"/>
            </a:endParaRPr>
          </a:p>
          <a:p>
            <a:pPr marL="0" indent="0" algn="ctr">
              <a:buNone/>
            </a:pPr>
            <a:r>
              <a:rPr lang="en-US" b="1" i="1" dirty="0">
                <a:solidFill>
                  <a:schemeClr val="accent1">
                    <a:lumMod val="50000"/>
                  </a:schemeClr>
                </a:solidFill>
                <a:latin typeface="Century Gothic" panose="020B0502020202020204" pitchFamily="34" charset="0"/>
              </a:rPr>
              <a:t>“Helps individuals to lead a very healthy lifestyle with a profound sense of well-being.”</a:t>
            </a:r>
          </a:p>
        </p:txBody>
      </p:sp>
    </p:spTree>
    <p:extLst>
      <p:ext uri="{BB962C8B-B14F-4D97-AF65-F5344CB8AC3E}">
        <p14:creationId xmlns:p14="http://schemas.microsoft.com/office/powerpoint/2010/main" val="27187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Benefits of Surya Namaskar</a:t>
            </a:r>
          </a:p>
        </p:txBody>
      </p:sp>
      <p:sp>
        <p:nvSpPr>
          <p:cNvPr id="3" name="Content Placeholder 2"/>
          <p:cNvSpPr>
            <a:spLocks noGrp="1"/>
          </p:cNvSpPr>
          <p:nvPr>
            <p:ph idx="1"/>
          </p:nvPr>
        </p:nvSpPr>
        <p:spPr/>
        <p:txBody>
          <a:bodyPr>
            <a:normAutofit fontScale="55000" lnSpcReduction="20000"/>
          </a:bodyPr>
          <a:lstStyle/>
          <a:p>
            <a:r>
              <a:rPr lang="en-US" dirty="0">
                <a:latin typeface="Century Gothic" panose="020B0502020202020204" pitchFamily="34" charset="0"/>
              </a:rPr>
              <a:t>A set of ten yoga postures provides good exercise to the whole body, calms the mind, and sharpens the intellect.</a:t>
            </a:r>
          </a:p>
          <a:p>
            <a:r>
              <a:rPr lang="en-US" dirty="0">
                <a:latin typeface="Century Gothic" panose="020B0502020202020204" pitchFamily="34" charset="0"/>
              </a:rPr>
              <a:t>Complete </a:t>
            </a:r>
            <a:r>
              <a:rPr lang="en-US" u="sng" dirty="0">
                <a:latin typeface="Century Gothic" panose="020B0502020202020204" pitchFamily="34" charset="0"/>
              </a:rPr>
              <a:t>exercise </a:t>
            </a:r>
            <a:r>
              <a:rPr lang="en-US" dirty="0">
                <a:latin typeface="Century Gothic" panose="020B0502020202020204" pitchFamily="34" charset="0"/>
              </a:rPr>
              <a:t>to all the muscles and joints of the body</a:t>
            </a:r>
          </a:p>
          <a:p>
            <a:r>
              <a:rPr lang="en-US" dirty="0">
                <a:latin typeface="Century Gothic" panose="020B0502020202020204" pitchFamily="34" charset="0"/>
              </a:rPr>
              <a:t>Tones all the </a:t>
            </a:r>
            <a:r>
              <a:rPr lang="en-US" u="sng" dirty="0">
                <a:latin typeface="Century Gothic" panose="020B0502020202020204" pitchFamily="34" charset="0"/>
              </a:rPr>
              <a:t>muscles</a:t>
            </a:r>
            <a:r>
              <a:rPr lang="en-US" dirty="0">
                <a:latin typeface="Century Gothic" panose="020B0502020202020204" pitchFamily="34" charset="0"/>
              </a:rPr>
              <a:t> of the body and </a:t>
            </a:r>
            <a:r>
              <a:rPr lang="en-US" u="sng" dirty="0">
                <a:latin typeface="Century Gothic" panose="020B0502020202020204" pitchFamily="34" charset="0"/>
              </a:rPr>
              <a:t>reduces fat </a:t>
            </a:r>
            <a:r>
              <a:rPr lang="en-US" dirty="0">
                <a:latin typeface="Century Gothic" panose="020B0502020202020204" pitchFamily="34" charset="0"/>
              </a:rPr>
              <a:t>thereby helping to control </a:t>
            </a:r>
            <a:r>
              <a:rPr lang="en-US" u="sng" dirty="0">
                <a:latin typeface="Century Gothic" panose="020B0502020202020204" pitchFamily="34" charset="0"/>
              </a:rPr>
              <a:t>obesity</a:t>
            </a:r>
            <a:r>
              <a:rPr lang="en-US" dirty="0">
                <a:latin typeface="Century Gothic" panose="020B0502020202020204" pitchFamily="34" charset="0"/>
              </a:rPr>
              <a:t> and metabolism of the body.</a:t>
            </a:r>
          </a:p>
          <a:p>
            <a:r>
              <a:rPr lang="en-US" dirty="0">
                <a:latin typeface="Century Gothic" panose="020B0502020202020204" pitchFamily="34" charset="0"/>
              </a:rPr>
              <a:t>Strengthens the spine and abdominal muscle to control nervous system and activity of the internal organs.</a:t>
            </a:r>
          </a:p>
          <a:p>
            <a:r>
              <a:rPr lang="en-US" dirty="0">
                <a:latin typeface="Century Gothic" panose="020B0502020202020204" pitchFamily="34" charset="0"/>
              </a:rPr>
              <a:t>Expands the rib-</a:t>
            </a:r>
            <a:r>
              <a:rPr lang="en-US" dirty="0" err="1">
                <a:latin typeface="Century Gothic" panose="020B0502020202020204" pitchFamily="34" charset="0"/>
              </a:rPr>
              <a:t>caze</a:t>
            </a:r>
            <a:r>
              <a:rPr lang="en-US" dirty="0">
                <a:latin typeface="Century Gothic" panose="020B0502020202020204" pitchFamily="34" charset="0"/>
              </a:rPr>
              <a:t>, increases the capacity of lungs making the breath smooth and easy.</a:t>
            </a:r>
          </a:p>
          <a:p>
            <a:r>
              <a:rPr lang="en-US" dirty="0">
                <a:latin typeface="Century Gothic" panose="020B0502020202020204" pitchFamily="34" charset="0"/>
              </a:rPr>
              <a:t>Activates the glands and regulates the hormone.</a:t>
            </a:r>
          </a:p>
          <a:p>
            <a:r>
              <a:rPr lang="en-US" dirty="0">
                <a:latin typeface="Century Gothic" panose="020B0502020202020204" pitchFamily="34" charset="0"/>
              </a:rPr>
              <a:t>Encourage the lymph drainage thereby increasing the immunity and resistance of the body.</a:t>
            </a:r>
          </a:p>
          <a:p>
            <a:r>
              <a:rPr lang="en-US" dirty="0">
                <a:latin typeface="Century Gothic" panose="020B0502020202020204" pitchFamily="34" charset="0"/>
              </a:rPr>
              <a:t>Increases the circulation of whole body thereby acting as an excellent cardiac workout to enhance the blood circulation and warming up the body.</a:t>
            </a:r>
          </a:p>
          <a:p>
            <a:r>
              <a:rPr lang="en-US" dirty="0">
                <a:latin typeface="Century Gothic" panose="020B0502020202020204" pitchFamily="34" charset="0"/>
              </a:rPr>
              <a:t>Increases concentration, memory, learning and focusing ability and vigilance.</a:t>
            </a:r>
          </a:p>
          <a:p>
            <a:r>
              <a:rPr lang="en-US" dirty="0">
                <a:latin typeface="Century Gothic" panose="020B0502020202020204" pitchFamily="34" charset="0"/>
              </a:rPr>
              <a:t>Relaxing and rejuvenating, and tension, stress and anxiety melt away as you perform Surya Namaskar.</a:t>
            </a:r>
          </a:p>
          <a:p>
            <a:r>
              <a:rPr lang="en-US" dirty="0">
                <a:latin typeface="Century Gothic" panose="020B0502020202020204" pitchFamily="34" charset="0"/>
              </a:rPr>
              <a:t>Excellent alternative to caffeine and other stimulants. </a:t>
            </a:r>
          </a:p>
          <a:p>
            <a:pPr lvl="1"/>
            <a:r>
              <a:rPr lang="en-US" dirty="0">
                <a:latin typeface="Century Gothic" panose="020B0502020202020204" pitchFamily="34" charset="0"/>
              </a:rPr>
              <a:t>If you suffer from insomnia or sleep disturbances, you will find practicing Surya Namaskar aids in helping you fall asleep without the need for depressants.</a:t>
            </a:r>
          </a:p>
        </p:txBody>
      </p:sp>
    </p:spTree>
    <p:extLst>
      <p:ext uri="{BB962C8B-B14F-4D97-AF65-F5344CB8AC3E}">
        <p14:creationId xmlns:p14="http://schemas.microsoft.com/office/powerpoint/2010/main" val="404528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Start</a:t>
            </a:r>
          </a:p>
        </p:txBody>
      </p:sp>
      <p:sp>
        <p:nvSpPr>
          <p:cNvPr id="3" name="Content Placeholder 2"/>
          <p:cNvSpPr>
            <a:spLocks noGrp="1"/>
          </p:cNvSpPr>
          <p:nvPr>
            <p:ph idx="1"/>
          </p:nvPr>
        </p:nvSpPr>
        <p:spPr>
          <a:xfrm>
            <a:off x="4257674" y="1825625"/>
            <a:ext cx="4724401" cy="280564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Stand erect with feet touch fully each other. Chest out shoulder back and  pressed below, neck straight.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together touching each other in front of chest, fingers perpendicular to ground, thumbs touching to chest.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Fore-arms in line, parallel to the ground.</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85219940"/>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67" t="1549" r="83286" b="76767"/>
          <a:stretch/>
        </p:blipFill>
        <p:spPr bwMode="auto">
          <a:xfrm>
            <a:off x="9601201" y="1488168"/>
            <a:ext cx="25146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panose="020B0502020202020204" pitchFamily="34" charset="0"/>
              </a:rPr>
              <a:t>Siddha (</a:t>
            </a:r>
            <a:r>
              <a:rPr lang="en-US" sz="2400" b="1" dirty="0" err="1">
                <a:solidFill>
                  <a:schemeClr val="tx1"/>
                </a:solidFill>
                <a:latin typeface="Century Gothic" panose="020B0502020202020204" pitchFamily="34" charset="0"/>
              </a:rPr>
              <a:t>Pranamasan</a:t>
            </a:r>
            <a:r>
              <a:rPr lang="en-US" sz="2400" b="1" dirty="0">
                <a:solidFill>
                  <a:schemeClr val="tx1"/>
                </a:solidFill>
                <a:latin typeface="Century Gothic" panose="020B0502020202020204" pitchFamily="34" charset="0"/>
              </a:rPr>
              <a:t>)</a:t>
            </a:r>
          </a:p>
        </p:txBody>
      </p:sp>
      <p:sp>
        <p:nvSpPr>
          <p:cNvPr id="7" name="Rounded Rectangle 6"/>
          <p:cNvSpPr/>
          <p:nvPr/>
        </p:nvSpPr>
        <p:spPr>
          <a:xfrm>
            <a:off x="4524375" y="5362826"/>
            <a:ext cx="4864555" cy="81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 : Good for the diseases of the throat. Voice is enhanced. Both mind and body become healthy.</a:t>
            </a:r>
            <a:endParaRPr lang="en-US" b="1" dirty="0">
              <a:solidFill>
                <a:schemeClr val="tx1"/>
              </a:solidFill>
            </a:endParaRPr>
          </a:p>
        </p:txBody>
      </p:sp>
    </p:spTree>
    <p:extLst>
      <p:ext uri="{BB962C8B-B14F-4D97-AF65-F5344CB8AC3E}">
        <p14:creationId xmlns:p14="http://schemas.microsoft.com/office/powerpoint/2010/main" val="2439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1</a:t>
            </a:r>
          </a:p>
        </p:txBody>
      </p:sp>
      <p:sp>
        <p:nvSpPr>
          <p:cNvPr id="3" name="Content Placeholder 2"/>
          <p:cNvSpPr>
            <a:spLocks noGrp="1"/>
          </p:cNvSpPr>
          <p:nvPr>
            <p:ph idx="1"/>
          </p:nvPr>
        </p:nvSpPr>
        <p:spPr>
          <a:xfrm>
            <a:off x="4257674" y="1825625"/>
            <a:ext cx="4724401" cy="316003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engaged upward together in </a:t>
            </a:r>
            <a:r>
              <a:rPr lang="en-US" sz="1400" b="1" dirty="0">
                <a:solidFill>
                  <a:schemeClr val="accent4">
                    <a:lumMod val="50000"/>
                  </a:schemeClr>
                </a:solidFill>
                <a:latin typeface="Century Gothic" panose="020B0502020202020204" pitchFamily="34" charset="0"/>
              </a:rPr>
              <a:t>Namesake Mudra, Pointing towards the sky i.e. “</a:t>
            </a:r>
            <a:r>
              <a:rPr lang="en-US" sz="1400" b="1" dirty="0" err="1">
                <a:solidFill>
                  <a:schemeClr val="accent4">
                    <a:lumMod val="50000"/>
                  </a:schemeClr>
                </a:solidFill>
                <a:latin typeface="Century Gothic" panose="020B0502020202020204" pitchFamily="34" charset="0"/>
              </a:rPr>
              <a:t>Nabho</a:t>
            </a:r>
            <a:r>
              <a:rPr lang="en-US" sz="1400" b="1" dirty="0">
                <a:solidFill>
                  <a:schemeClr val="accent4">
                    <a:lumMod val="50000"/>
                  </a:schemeClr>
                </a:solidFill>
                <a:latin typeface="Century Gothic" panose="020B0502020202020204" pitchFamily="34" charset="0"/>
              </a:rPr>
              <a:t> </a:t>
            </a:r>
            <a:r>
              <a:rPr lang="en-US" sz="1400" dirty="0" err="1">
                <a:solidFill>
                  <a:schemeClr val="accent4">
                    <a:lumMod val="50000"/>
                  </a:schemeClr>
                </a:solidFill>
                <a:latin typeface="Century Gothic" panose="020B0502020202020204" pitchFamily="34" charset="0"/>
              </a:rPr>
              <a:t>Vadan</a:t>
            </a:r>
            <a:r>
              <a:rPr lang="en-US" sz="1400" dirty="0">
                <a:solidFill>
                  <a:schemeClr val="accent4">
                    <a:lumMod val="50000"/>
                  </a:schemeClr>
                </a:solidFill>
                <a:latin typeface="Century Gothic" panose="020B0502020202020204" pitchFamily="34" charset="0"/>
              </a:rPr>
              <a:t>”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and legs </a:t>
            </a:r>
            <a:r>
              <a:rPr lang="en-US" sz="1400" dirty="0" err="1">
                <a:solidFill>
                  <a:schemeClr val="accent4">
                    <a:lumMod val="50000"/>
                  </a:schemeClr>
                </a:solidFill>
                <a:latin typeface="Century Gothic" panose="020B0502020202020204" pitchFamily="34" charset="0"/>
              </a:rPr>
              <a:t>straightend</a:t>
            </a:r>
            <a:r>
              <a:rPr lang="en-US" sz="1400" dirty="0">
                <a:solidFill>
                  <a:schemeClr val="accent4">
                    <a:lumMod val="50000"/>
                  </a:schemeClr>
                </a:solidFill>
                <a:latin typeface="Century Gothic" panose="020B0502020202020204" pitchFamily="34" charset="0"/>
              </a:rPr>
              <a:t> and Head will bent backwards.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fixed on wrists i.e. :</a:t>
            </a:r>
            <a:r>
              <a:rPr lang="en-US" sz="1400" dirty="0" err="1">
                <a:solidFill>
                  <a:schemeClr val="accent4">
                    <a:lumMod val="50000"/>
                  </a:schemeClr>
                </a:solidFill>
                <a:latin typeface="Century Gothic" panose="020B0502020202020204" pitchFamily="34" charset="0"/>
              </a:rPr>
              <a:t>Karamula</a:t>
            </a:r>
            <a:r>
              <a:rPr lang="en-US" sz="1400" dirty="0">
                <a:solidFill>
                  <a:schemeClr val="accent4">
                    <a:lumMod val="50000"/>
                  </a:schemeClr>
                </a:solidFill>
                <a:latin typeface="Century Gothic" panose="020B0502020202020204" pitchFamily="34" charset="0"/>
              </a:rPr>
              <a: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Spine bent backwards and body above the trunk in graceful  curved arch.</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59614440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1: </a:t>
            </a:r>
            <a:r>
              <a:rPr lang="en-US" sz="2400" b="1" u="none" dirty="0" err="1">
                <a:solidFill>
                  <a:schemeClr val="tx1"/>
                </a:solidFill>
              </a:rPr>
              <a:t>Urdhvasan</a:t>
            </a:r>
            <a:r>
              <a:rPr lang="en-US" sz="2400" b="1" u="none" dirty="0">
                <a:solidFill>
                  <a:schemeClr val="tx1"/>
                </a:solidFill>
              </a:rPr>
              <a:t> (Inhale)</a:t>
            </a:r>
            <a:endParaRPr lang="en-US" sz="2400" u="none" dirty="0">
              <a:solidFill>
                <a:schemeClr val="tx1"/>
              </a:solidFill>
            </a:endParaRPr>
          </a:p>
        </p:txBody>
      </p:sp>
      <p:pic>
        <p:nvPicPr>
          <p:cNvPr id="7" name="Picture 12"/>
          <p:cNvPicPr>
            <a:picLocks noChangeAspect="1" noChangeArrowheads="1"/>
          </p:cNvPicPr>
          <p:nvPr/>
        </p:nvPicPr>
        <p:blipFill>
          <a:blip r:embed="rId8">
            <a:extLst>
              <a:ext uri="{28A0092B-C50C-407E-A947-70E740481C1C}">
                <a14:useLocalDpi xmlns:a14="http://schemas.microsoft.com/office/drawing/2010/main" val="0"/>
              </a:ext>
            </a:extLst>
          </a:blip>
          <a:srcRect l="20033" t="16548" r="60059" b="58017"/>
          <a:stretch>
            <a:fillRect/>
          </a:stretch>
        </p:blipFill>
        <p:spPr bwMode="auto">
          <a:xfrm>
            <a:off x="9388929" y="1324881"/>
            <a:ext cx="2667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524374" y="5362826"/>
            <a:ext cx="4864555" cy="81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Both the shoulders and the food pipe (Esophagus) get exercise and diseases related to them are corrected. Eyesight is also improved</a:t>
            </a:r>
          </a:p>
        </p:txBody>
      </p:sp>
    </p:spTree>
    <p:extLst>
      <p:ext uri="{BB962C8B-B14F-4D97-AF65-F5344CB8AC3E}">
        <p14:creationId xmlns:p14="http://schemas.microsoft.com/office/powerpoint/2010/main" val="23841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2</a:t>
            </a:r>
          </a:p>
        </p:txBody>
      </p:sp>
      <p:sp>
        <p:nvSpPr>
          <p:cNvPr id="3" name="Content Placeholder 2"/>
          <p:cNvSpPr>
            <a:spLocks noGrp="1"/>
          </p:cNvSpPr>
          <p:nvPr>
            <p:ph idx="1"/>
          </p:nvPr>
        </p:nvSpPr>
        <p:spPr>
          <a:xfrm>
            <a:off x="4257674" y="1825625"/>
            <a:ext cx="4724401" cy="323623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Hand downwards in motion without bending in elbows.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 flat on the ground, just by the side of each foot.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Distance between palm equal to that of shoulders.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palm  in the line from front and straightened your legs.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Chins touches the  chest and Forehead touching the knees.</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244392453"/>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2: </a:t>
            </a:r>
            <a:r>
              <a:rPr lang="en-US" sz="2400" b="1" u="none" dirty="0" err="1">
                <a:solidFill>
                  <a:schemeClr val="tx1"/>
                </a:solidFill>
              </a:rPr>
              <a:t>Uttanasan</a:t>
            </a:r>
            <a:r>
              <a:rPr lang="en-US" sz="2400" b="1" u="none" dirty="0">
                <a:solidFill>
                  <a:schemeClr val="tx1"/>
                </a:solidFill>
              </a:rPr>
              <a:t> (Exhale)</a:t>
            </a:r>
            <a:endParaRPr lang="en-US" sz="2400" u="none" dirty="0">
              <a:solidFill>
                <a:schemeClr val="tx1"/>
              </a:solidFill>
            </a:endParaRPr>
          </a:p>
        </p:txBody>
      </p:sp>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l="1253" t="39865" r="77446" b="43423"/>
          <a:stretch>
            <a:fillRect/>
          </a:stretch>
        </p:blipFill>
        <p:spPr bwMode="auto">
          <a:xfrm>
            <a:off x="9458325" y="1825625"/>
            <a:ext cx="2667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524374" y="536282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Disorders of the belly and digestive system are corrected. The chest and hands become stronger and you become well balanced, beautiful and good looking. Diseases of the feet and fingers are also corrected.  </a:t>
            </a:r>
          </a:p>
        </p:txBody>
      </p:sp>
    </p:spTree>
    <p:extLst>
      <p:ext uri="{BB962C8B-B14F-4D97-AF65-F5344CB8AC3E}">
        <p14:creationId xmlns:p14="http://schemas.microsoft.com/office/powerpoint/2010/main" val="38980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3</a:t>
            </a:r>
          </a:p>
        </p:txBody>
      </p:sp>
      <p:sp>
        <p:nvSpPr>
          <p:cNvPr id="3" name="Content Placeholder 2"/>
          <p:cNvSpPr>
            <a:spLocks noGrp="1"/>
          </p:cNvSpPr>
          <p:nvPr>
            <p:ph idx="1"/>
          </p:nvPr>
        </p:nvSpPr>
        <p:spPr>
          <a:xfrm>
            <a:off x="4257674" y="1825625"/>
            <a:ext cx="4724401" cy="3220508"/>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Hand downwards in motion without bending in elbows.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 flat on the ground, just by the side of each foot.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Distance between palm equal to that of shoulders.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palm  in the line from front and straightened your legs.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Chins touches the  chest and Forehead touching the knees.</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408376274"/>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3: </a:t>
            </a:r>
            <a:r>
              <a:rPr lang="en-US" sz="2400" b="1" u="none" dirty="0" err="1">
                <a:solidFill>
                  <a:schemeClr val="tx1"/>
                </a:solidFill>
              </a:rPr>
              <a:t>Ek</a:t>
            </a:r>
            <a:r>
              <a:rPr lang="en-US" sz="2400" b="1" u="none" dirty="0">
                <a:solidFill>
                  <a:schemeClr val="tx1"/>
                </a:solidFill>
              </a:rPr>
              <a:t> Pad </a:t>
            </a:r>
            <a:r>
              <a:rPr lang="en-US" sz="2400" b="1" u="none" dirty="0" err="1">
                <a:solidFill>
                  <a:schemeClr val="tx1"/>
                </a:solidFill>
              </a:rPr>
              <a:t>Prasarasan</a:t>
            </a:r>
            <a:r>
              <a:rPr lang="en-US" sz="2400" b="1" u="none" dirty="0">
                <a:solidFill>
                  <a:schemeClr val="tx1"/>
                </a:solidFill>
              </a:rPr>
              <a:t> (Inhale)</a:t>
            </a:r>
            <a:endParaRPr lang="en-US" sz="2400" u="none" dirty="0">
              <a:solidFill>
                <a:schemeClr val="tx1"/>
              </a:solidFill>
            </a:endParaRPr>
          </a:p>
        </p:txBody>
      </p:sp>
      <p:pic>
        <p:nvPicPr>
          <p:cNvPr id="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390" t="55526" r="58800" b="28029"/>
          <a:stretch/>
        </p:blipFill>
        <p:spPr bwMode="auto">
          <a:xfrm>
            <a:off x="9448800" y="1825625"/>
            <a:ext cx="2486025" cy="28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524374" y="536282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The posture stretches the small intestine and the seminal vesicles. Hence this posture helps in correcting the constipation and diseases of the liver. Thinness of the semen is also corrected. Diseases of the throat are also corrected.</a:t>
            </a:r>
          </a:p>
        </p:txBody>
      </p:sp>
    </p:spTree>
    <p:extLst>
      <p:ext uri="{BB962C8B-B14F-4D97-AF65-F5344CB8AC3E}">
        <p14:creationId xmlns:p14="http://schemas.microsoft.com/office/powerpoint/2010/main" val="89007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4</a:t>
            </a:r>
          </a:p>
        </p:txBody>
      </p:sp>
      <p:sp>
        <p:nvSpPr>
          <p:cNvPr id="3" name="Content Placeholder 2"/>
          <p:cNvSpPr>
            <a:spLocks noGrp="1"/>
          </p:cNvSpPr>
          <p:nvPr>
            <p:ph idx="1"/>
          </p:nvPr>
        </p:nvSpPr>
        <p:spPr>
          <a:xfrm>
            <a:off x="4257675" y="1825625"/>
            <a:ext cx="4440012" cy="3355975"/>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Right leg stretched back  without moving both hands from their places.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Legs and arms straight, knees and elbow straightened.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Entire body in straight line from head to heel, supported on fix palms and toes only.</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fixed on the ground, at right angle to the body.</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Feet touching each other.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847303974"/>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391025" y="1825625"/>
            <a:ext cx="494347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4: </a:t>
            </a:r>
            <a:r>
              <a:rPr lang="en-US" sz="2400" b="1" u="none" dirty="0" err="1">
                <a:solidFill>
                  <a:schemeClr val="tx1"/>
                </a:solidFill>
              </a:rPr>
              <a:t>Chaturang</a:t>
            </a:r>
            <a:r>
              <a:rPr lang="en-US" sz="2400" b="1" u="none" dirty="0">
                <a:solidFill>
                  <a:schemeClr val="tx1"/>
                </a:solidFill>
              </a:rPr>
              <a:t> </a:t>
            </a:r>
            <a:r>
              <a:rPr lang="en-US" sz="2400" b="1" u="none" dirty="0" err="1">
                <a:solidFill>
                  <a:schemeClr val="tx1"/>
                </a:solidFill>
              </a:rPr>
              <a:t>Dandasan</a:t>
            </a:r>
            <a:r>
              <a:rPr lang="en-US" sz="2400" b="1" u="none" dirty="0">
                <a:solidFill>
                  <a:schemeClr val="tx1"/>
                </a:solidFill>
              </a:rPr>
              <a:t> (Exhale)</a:t>
            </a:r>
            <a:endParaRPr lang="en-US" sz="2400" u="none" dirty="0">
              <a:solidFill>
                <a:schemeClr val="tx1"/>
              </a:solidFill>
            </a:endParaRPr>
          </a:p>
        </p:txBody>
      </p:sp>
      <p:pic>
        <p:nvPicPr>
          <p:cNvPr id="7" name="Picture 5"/>
          <p:cNvPicPr>
            <a:picLocks noChangeAspect="1" noChangeArrowheads="1"/>
          </p:cNvPicPr>
          <p:nvPr/>
        </p:nvPicPr>
        <p:blipFill>
          <a:blip r:embed="rId8">
            <a:extLst>
              <a:ext uri="{28A0092B-C50C-407E-A947-70E740481C1C}">
                <a14:useLocalDpi xmlns:a14="http://schemas.microsoft.com/office/drawing/2010/main" val="0"/>
              </a:ext>
            </a:extLst>
          </a:blip>
          <a:srcRect l="2460" t="76385" r="56657" b="10815"/>
          <a:stretch>
            <a:fillRect/>
          </a:stretch>
        </p:blipFill>
        <p:spPr bwMode="auto">
          <a:xfrm>
            <a:off x="8654143" y="2411412"/>
            <a:ext cx="3494313" cy="20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69945" y="5316537"/>
            <a:ext cx="4864555" cy="860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One gets relief from the pains - specially of arms, legs and the knees. Bulging waist is trimmed and it is good for the abdominal disorders.</a:t>
            </a:r>
          </a:p>
        </p:txBody>
      </p:sp>
    </p:spTree>
    <p:extLst>
      <p:ext uri="{BB962C8B-B14F-4D97-AF65-F5344CB8AC3E}">
        <p14:creationId xmlns:p14="http://schemas.microsoft.com/office/powerpoint/2010/main" val="898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5</a:t>
            </a:r>
          </a:p>
        </p:txBody>
      </p:sp>
      <p:sp>
        <p:nvSpPr>
          <p:cNvPr id="3" name="Content Placeholder 2"/>
          <p:cNvSpPr>
            <a:spLocks noGrp="1"/>
          </p:cNvSpPr>
          <p:nvPr>
            <p:ph idx="1"/>
          </p:nvPr>
        </p:nvSpPr>
        <p:spPr>
          <a:xfrm>
            <a:off x="4257674" y="1825625"/>
            <a:ext cx="4724401" cy="2726920"/>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bent at elbow, without moving both the palms and Toes.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Forehead ,chest and knees simultaneously touching the ground, together with the palm and toes.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 pressed on the chest, Nose and pelvic region elevated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Both elbows drawn towards each other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979121431"/>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257675" y="1825625"/>
            <a:ext cx="5076826"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5: </a:t>
            </a:r>
            <a:r>
              <a:rPr lang="en-US" sz="2400" b="1" dirty="0" err="1">
                <a:solidFill>
                  <a:schemeClr val="tx1"/>
                </a:solidFill>
              </a:rPr>
              <a:t>Sashtang</a:t>
            </a:r>
            <a:r>
              <a:rPr lang="en-US" sz="2400" b="1" dirty="0">
                <a:solidFill>
                  <a:schemeClr val="tx1"/>
                </a:solidFill>
              </a:rPr>
              <a:t> </a:t>
            </a:r>
            <a:r>
              <a:rPr lang="en-US" sz="2400" b="1" dirty="0" err="1">
                <a:solidFill>
                  <a:prstClr val="black"/>
                </a:solidFill>
              </a:rPr>
              <a:t>Pranipatasan</a:t>
            </a:r>
            <a:r>
              <a:rPr lang="en-US" sz="2400" b="1" dirty="0">
                <a:solidFill>
                  <a:schemeClr val="tx1"/>
                </a:solidFill>
              </a:rPr>
              <a:t> (Retain)</a:t>
            </a:r>
          </a:p>
        </p:txBody>
      </p:sp>
      <p:pic>
        <p:nvPicPr>
          <p:cNvPr id="9"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0101" t="76385" r="1192" b="10815"/>
          <a:stretch/>
        </p:blipFill>
        <p:spPr bwMode="auto">
          <a:xfrm>
            <a:off x="9168493" y="2743654"/>
            <a:ext cx="2827564"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303938"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:This posture makes the arms strong. If ladies perform this Asana before getting pregnant, the breast fed babies could be saved from the attacks of many diseases.</a:t>
            </a:r>
          </a:p>
        </p:txBody>
      </p:sp>
    </p:spTree>
    <p:extLst>
      <p:ext uri="{BB962C8B-B14F-4D97-AF65-F5344CB8AC3E}">
        <p14:creationId xmlns:p14="http://schemas.microsoft.com/office/powerpoint/2010/main" val="1261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6</a:t>
            </a:r>
          </a:p>
        </p:txBody>
      </p:sp>
      <p:sp>
        <p:nvSpPr>
          <p:cNvPr id="3" name="Content Placeholder 2"/>
          <p:cNvSpPr>
            <a:spLocks noGrp="1"/>
          </p:cNvSpPr>
          <p:nvPr>
            <p:ph idx="1"/>
          </p:nvPr>
        </p:nvSpPr>
        <p:spPr>
          <a:xfrm>
            <a:off x="4257674" y="1825625"/>
            <a:ext cx="4724401" cy="2736647"/>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straight, elbows straightened and chest pushed out.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Waist pull towards the </a:t>
            </a:r>
            <a:r>
              <a:rPr lang="en-US" sz="1400" dirty="0" err="1">
                <a:solidFill>
                  <a:schemeClr val="accent4">
                    <a:lumMod val="50000"/>
                  </a:schemeClr>
                </a:solidFill>
                <a:latin typeface="Century Gothic" panose="020B0502020202020204" pitchFamily="34" charset="0"/>
              </a:rPr>
              <a:t>centre</a:t>
            </a:r>
            <a:r>
              <a:rPr lang="en-US" sz="1400" dirty="0">
                <a:solidFill>
                  <a:schemeClr val="accent4">
                    <a:lumMod val="50000"/>
                  </a:schemeClr>
                </a:solidFill>
                <a:latin typeface="Century Gothic" panose="020B0502020202020204" pitchFamily="34" charset="0"/>
              </a:rPr>
              <a:t>, between palms.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Spine fully arched, Eyes towards the sky and Shoulder and head thrown back.</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Knees touching the ground, feet together, toes firm</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97066576"/>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u="none" dirty="0">
                <a:solidFill>
                  <a:schemeClr val="tx1"/>
                </a:solidFill>
              </a:rPr>
              <a:t>Step  6: </a:t>
            </a:r>
            <a:r>
              <a:rPr lang="en-US" sz="2000" b="1" u="none" dirty="0" err="1">
                <a:solidFill>
                  <a:schemeClr val="tx1"/>
                </a:solidFill>
              </a:rPr>
              <a:t>Urdhvamukh</a:t>
            </a:r>
            <a:r>
              <a:rPr lang="en-US" sz="2000" b="1" u="none" dirty="0">
                <a:solidFill>
                  <a:schemeClr val="tx1"/>
                </a:solidFill>
              </a:rPr>
              <a:t> </a:t>
            </a:r>
            <a:r>
              <a:rPr lang="en-US" sz="2000" b="1" u="none" dirty="0" err="1">
                <a:solidFill>
                  <a:schemeClr val="tx1"/>
                </a:solidFill>
              </a:rPr>
              <a:t>Shwanasan</a:t>
            </a:r>
            <a:r>
              <a:rPr lang="en-US" sz="2000" b="1" u="none" dirty="0">
                <a:solidFill>
                  <a:schemeClr val="tx1"/>
                </a:solidFill>
              </a:rPr>
              <a:t> (Inhale)</a:t>
            </a:r>
          </a:p>
        </p:txBody>
      </p:sp>
      <p:pic>
        <p:nvPicPr>
          <p:cNvPr id="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64384" t="58369" r="3326" b="27202"/>
          <a:stretch/>
        </p:blipFill>
        <p:spPr bwMode="auto">
          <a:xfrm>
            <a:off x="9462407" y="1825625"/>
            <a:ext cx="264250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257674"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Tones up the body and the back muscles and improves the eyesight. Corrects all kinds of disorders related to the reproductive system, corrects the irregularities in females menstrual cycles. Blood circulation is also improved.</a:t>
            </a:r>
          </a:p>
        </p:txBody>
      </p:sp>
    </p:spTree>
    <p:extLst>
      <p:ext uri="{BB962C8B-B14F-4D97-AF65-F5344CB8AC3E}">
        <p14:creationId xmlns:p14="http://schemas.microsoft.com/office/powerpoint/2010/main" val="9980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7 </a:t>
            </a:r>
          </a:p>
        </p:txBody>
      </p:sp>
      <p:sp>
        <p:nvSpPr>
          <p:cNvPr id="3" name="Content Placeholder 2"/>
          <p:cNvSpPr>
            <a:spLocks noGrp="1"/>
          </p:cNvSpPr>
          <p:nvPr>
            <p:ph idx="1"/>
          </p:nvPr>
        </p:nvSpPr>
        <p:spPr>
          <a:xfrm>
            <a:off x="4257674" y="1825625"/>
            <a:ext cx="4724401" cy="2658826"/>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Without shifting the palms and the toes from the ground, the torso is raised upwards.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Both heels touching the ground.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Heels, waist and wrist form a triangle.</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Head pulled towards knees, Chin touched to chest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centered on nose-tip</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982640578"/>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61114" y="1825625"/>
            <a:ext cx="4420961"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none" dirty="0">
                <a:solidFill>
                  <a:schemeClr val="tx1"/>
                </a:solidFill>
              </a:rPr>
              <a:t>Step 7: </a:t>
            </a:r>
            <a:r>
              <a:rPr lang="en-US" sz="2000" b="1" u="none" dirty="0" err="1">
                <a:solidFill>
                  <a:schemeClr val="tx1"/>
                </a:solidFill>
              </a:rPr>
              <a:t>Adhomukh</a:t>
            </a:r>
            <a:r>
              <a:rPr lang="en-US" sz="2000" b="1" u="none" dirty="0">
                <a:solidFill>
                  <a:schemeClr val="tx1"/>
                </a:solidFill>
              </a:rPr>
              <a:t> </a:t>
            </a:r>
            <a:r>
              <a:rPr lang="en-US" sz="2000" b="1" u="none" dirty="0" err="1">
                <a:solidFill>
                  <a:schemeClr val="tx1"/>
                </a:solidFill>
              </a:rPr>
              <a:t>Shwanasan</a:t>
            </a:r>
            <a:r>
              <a:rPr lang="en-US" sz="2000" b="1" u="none" dirty="0">
                <a:solidFill>
                  <a:schemeClr val="tx1"/>
                </a:solidFill>
              </a:rPr>
              <a:t> (Exhale)</a:t>
            </a:r>
          </a:p>
        </p:txBody>
      </p:sp>
      <p:pic>
        <p:nvPicPr>
          <p:cNvPr id="7"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65981" t="42146" r="688" b="43423"/>
          <a:stretch/>
        </p:blipFill>
        <p:spPr bwMode="auto">
          <a:xfrm>
            <a:off x="9051188" y="1825625"/>
            <a:ext cx="3010184" cy="294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561114" y="5073685"/>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One gets relief from the pains - specially of arms, legs and the knees. Bulging waist is trimmed and it is good for the abdominal disorders.</a:t>
            </a:r>
          </a:p>
        </p:txBody>
      </p:sp>
    </p:spTree>
    <p:extLst>
      <p:ext uri="{BB962C8B-B14F-4D97-AF65-F5344CB8AC3E}">
        <p14:creationId xmlns:p14="http://schemas.microsoft.com/office/powerpoint/2010/main" val="32305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406514233"/>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98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8</a:t>
            </a:r>
          </a:p>
        </p:txBody>
      </p:sp>
      <p:sp>
        <p:nvSpPr>
          <p:cNvPr id="3" name="Content Placeholder 2"/>
          <p:cNvSpPr>
            <a:spLocks noGrp="1"/>
          </p:cNvSpPr>
          <p:nvPr>
            <p:ph idx="1"/>
          </p:nvPr>
        </p:nvSpPr>
        <p:spPr>
          <a:xfrm>
            <a:off x="4257674" y="1825625"/>
            <a:ext cx="4724401" cy="255182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Left knee forward, folded in knee, foot resting between palms on its original place.</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Right knee and toe touches the ground.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Rest of the body as it was in third position.</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In order balance movement of legs, they should alternate changed in each Surya Namaskar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29358307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8 : </a:t>
            </a:r>
            <a:r>
              <a:rPr lang="en-US" sz="2400" b="1" dirty="0" err="1">
                <a:solidFill>
                  <a:schemeClr val="tx1"/>
                </a:solidFill>
              </a:rPr>
              <a:t>Ek</a:t>
            </a:r>
            <a:r>
              <a:rPr lang="en-US" sz="2400" b="1" dirty="0">
                <a:solidFill>
                  <a:schemeClr val="tx1"/>
                </a:solidFill>
              </a:rPr>
              <a:t> Pad </a:t>
            </a:r>
            <a:r>
              <a:rPr lang="en-US" sz="2400" b="1" dirty="0" err="1">
                <a:solidFill>
                  <a:schemeClr val="tx1"/>
                </a:solidFill>
              </a:rPr>
              <a:t>Prasarasan</a:t>
            </a:r>
            <a:r>
              <a:rPr lang="en-US" sz="2400" b="1" dirty="0">
                <a:solidFill>
                  <a:schemeClr val="tx1"/>
                </a:solidFill>
              </a:rPr>
              <a:t> (Inhale)</a:t>
            </a:r>
          </a:p>
        </p:txBody>
      </p:sp>
      <p:pic>
        <p:nvPicPr>
          <p:cNvPr id="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390" t="55526" r="58800" b="28029"/>
          <a:stretch/>
        </p:blipFill>
        <p:spPr bwMode="auto">
          <a:xfrm>
            <a:off x="9448800" y="1825625"/>
            <a:ext cx="2486025" cy="28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524375"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The posture stretches the small intestine and the seminal vesicles. Hence this posture helps in correcting the constipation and diseases of the liver. Thinness of the semen is also corrected. Diseases of the throat are also corrected. </a:t>
            </a:r>
          </a:p>
        </p:txBody>
      </p:sp>
    </p:spTree>
    <p:extLst>
      <p:ext uri="{BB962C8B-B14F-4D97-AF65-F5344CB8AC3E}">
        <p14:creationId xmlns:p14="http://schemas.microsoft.com/office/powerpoint/2010/main" val="41106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9</a:t>
            </a:r>
          </a:p>
        </p:txBody>
      </p:sp>
      <p:sp>
        <p:nvSpPr>
          <p:cNvPr id="3" name="Content Placeholder 2"/>
          <p:cNvSpPr>
            <a:spLocks noGrp="1"/>
          </p:cNvSpPr>
          <p:nvPr>
            <p:ph idx="1"/>
          </p:nvPr>
        </p:nvSpPr>
        <p:spPr>
          <a:xfrm>
            <a:off x="4257674" y="1825625"/>
            <a:ext cx="4724401" cy="3203575"/>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Keeping palms fixed on the ground, bring right foot forward in original place aligned with left  leg.</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heel touching each other, i.e. “</a:t>
            </a:r>
            <a:r>
              <a:rPr lang="en-US" sz="1400" dirty="0" err="1">
                <a:solidFill>
                  <a:schemeClr val="accent4">
                    <a:lumMod val="50000"/>
                  </a:schemeClr>
                </a:solidFill>
                <a:latin typeface="Century Gothic" panose="020B0502020202020204" pitchFamily="34" charset="0"/>
              </a:rPr>
              <a:t>Sama</a:t>
            </a:r>
            <a:r>
              <a:rPr lang="en-US" sz="1400" dirty="0">
                <a:solidFill>
                  <a:schemeClr val="accent4">
                    <a:lumMod val="50000"/>
                  </a:schemeClr>
                </a:solidFill>
                <a:latin typeface="Century Gothic" panose="020B0502020202020204" pitchFamily="34" charset="0"/>
              </a:rPr>
              <a:t> </a:t>
            </a:r>
            <a:r>
              <a:rPr lang="en-US" sz="1400" dirty="0" err="1">
                <a:solidFill>
                  <a:schemeClr val="accent4">
                    <a:lumMod val="50000"/>
                  </a:schemeClr>
                </a:solidFill>
                <a:latin typeface="Century Gothic" panose="020B0502020202020204" pitchFamily="34" charset="0"/>
              </a:rPr>
              <a:t>Carana</a:t>
            </a:r>
            <a:r>
              <a:rPr lang="en-US" sz="1400" dirty="0">
                <a:solidFill>
                  <a:schemeClr val="accent4">
                    <a:lumMod val="50000"/>
                  </a:schemeClr>
                </a:solidFill>
                <a:latin typeface="Century Gothic" panose="020B0502020202020204" pitchFamily="34" charset="0"/>
              </a:rPr>
              <a: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Legs and Arms Straight, Knees and elbow straightened,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 touching chest and Forehead touching the knees.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Body vertically well balanced.</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6842647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9: </a:t>
            </a:r>
            <a:r>
              <a:rPr lang="en-US" sz="2400" b="1" dirty="0" err="1">
                <a:solidFill>
                  <a:prstClr val="black"/>
                </a:solidFill>
              </a:rPr>
              <a:t>Uttanasan</a:t>
            </a:r>
            <a:r>
              <a:rPr lang="en-US" sz="2400" b="1" dirty="0">
                <a:solidFill>
                  <a:schemeClr val="tx1"/>
                </a:solidFill>
              </a:rPr>
              <a:t> (Exhale)</a:t>
            </a:r>
            <a:endParaRPr lang="en-US" sz="2400" u="none" dirty="0">
              <a:solidFill>
                <a:schemeClr val="tx1"/>
              </a:solidFill>
            </a:endParaRPr>
          </a:p>
        </p:txBody>
      </p:sp>
      <p:pic>
        <p:nvPicPr>
          <p:cNvPr id="7"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85220" t="10109" r="1322" b="76277"/>
          <a:stretch/>
        </p:blipFill>
        <p:spPr bwMode="auto">
          <a:xfrm>
            <a:off x="9601201" y="1825625"/>
            <a:ext cx="2231570" cy="42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97159" y="514620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Disorders of the belly and digestive system are corrected. The chest and hands become stronger and you become well balanced, beautiful and good looking. Diseases of the feet and fingers are also corrected.</a:t>
            </a:r>
          </a:p>
        </p:txBody>
      </p:sp>
    </p:spTree>
    <p:extLst>
      <p:ext uri="{BB962C8B-B14F-4D97-AF65-F5344CB8AC3E}">
        <p14:creationId xmlns:p14="http://schemas.microsoft.com/office/powerpoint/2010/main" val="372586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10</a:t>
            </a:r>
          </a:p>
        </p:txBody>
      </p:sp>
      <p:sp>
        <p:nvSpPr>
          <p:cNvPr id="3" name="Content Placeholder 2"/>
          <p:cNvSpPr>
            <a:spLocks noGrp="1"/>
          </p:cNvSpPr>
          <p:nvPr>
            <p:ph idx="1"/>
          </p:nvPr>
        </p:nvSpPr>
        <p:spPr>
          <a:xfrm>
            <a:off x="4257674" y="1825625"/>
            <a:ext cx="4724401" cy="2075166"/>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Stand erect with feet touch fully each other. Chest out shoulder back and  pressed below, neck straight.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together touching each other in front of chest, fingers perpendicular to ground, thumbs touching to chest.</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77465021"/>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6" y="1825625"/>
            <a:ext cx="4457699"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none" dirty="0">
                <a:solidFill>
                  <a:schemeClr val="tx1"/>
                </a:solidFill>
              </a:rPr>
              <a:t>Step 10 :Siddha (</a:t>
            </a:r>
            <a:r>
              <a:rPr lang="en-US" sz="2400" b="1" u="none" dirty="0" err="1">
                <a:solidFill>
                  <a:schemeClr val="tx1"/>
                </a:solidFill>
              </a:rPr>
              <a:t>Pranamasan</a:t>
            </a:r>
            <a:r>
              <a:rPr lang="en-US" sz="2400" b="1" u="none" dirty="0">
                <a:solidFill>
                  <a:schemeClr val="tx1"/>
                </a:solidFill>
              </a:rPr>
              <a:t>) </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l="906" t="1549" r="84518" b="76767"/>
          <a:stretch>
            <a:fillRect/>
          </a:stretch>
        </p:blipFill>
        <p:spPr>
          <a:xfrm>
            <a:off x="9067799" y="1851819"/>
            <a:ext cx="2623458" cy="4113552"/>
          </a:xfrm>
          <a:prstGeom prst="rect">
            <a:avLst/>
          </a:prstGeom>
          <a:noFill/>
        </p:spPr>
      </p:pic>
      <p:sp>
        <p:nvSpPr>
          <p:cNvPr id="8" name="Rounded Rectangle 7"/>
          <p:cNvSpPr/>
          <p:nvPr/>
        </p:nvSpPr>
        <p:spPr>
          <a:xfrm>
            <a:off x="4391024" y="5266591"/>
            <a:ext cx="4457699" cy="910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Good for the diseases of </a:t>
            </a:r>
            <a:r>
              <a:rPr lang="en-US" sz="1400" b="1" dirty="0" err="1">
                <a:solidFill>
                  <a:schemeClr val="tx1"/>
                </a:solidFill>
                <a:latin typeface="Century Gothic" panose="020B0502020202020204" pitchFamily="34" charset="0"/>
              </a:rPr>
              <a:t>thethroat</a:t>
            </a:r>
            <a:r>
              <a:rPr lang="en-US" sz="1400" b="1" dirty="0">
                <a:solidFill>
                  <a:schemeClr val="tx1"/>
                </a:solidFill>
                <a:latin typeface="Century Gothic" panose="020B0502020202020204" pitchFamily="34" charset="0"/>
              </a:rPr>
              <a:t>. Voice is enhanced. Both </a:t>
            </a:r>
            <a:r>
              <a:rPr lang="en-US" sz="1400" b="1" dirty="0" err="1">
                <a:solidFill>
                  <a:schemeClr val="tx1"/>
                </a:solidFill>
                <a:latin typeface="Century Gothic" panose="020B0502020202020204" pitchFamily="34" charset="0"/>
              </a:rPr>
              <a:t>mindand</a:t>
            </a:r>
            <a:r>
              <a:rPr lang="en-US" sz="1400" b="1" dirty="0">
                <a:solidFill>
                  <a:schemeClr val="tx1"/>
                </a:solidFill>
                <a:latin typeface="Century Gothic" panose="020B0502020202020204" pitchFamily="34" charset="0"/>
              </a:rPr>
              <a:t> body become healthy. </a:t>
            </a:r>
          </a:p>
        </p:txBody>
      </p:sp>
    </p:spTree>
    <p:extLst>
      <p:ext uri="{BB962C8B-B14F-4D97-AF65-F5344CB8AC3E}">
        <p14:creationId xmlns:p14="http://schemas.microsoft.com/office/powerpoint/2010/main" val="26876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3141286609"/>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94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SNY achievement </a:t>
            </a:r>
          </a:p>
        </p:txBody>
      </p:sp>
      <p:sp>
        <p:nvSpPr>
          <p:cNvPr id="3" name="Content Placeholder 2"/>
          <p:cNvSpPr>
            <a:spLocks noGrp="1"/>
          </p:cNvSpPr>
          <p:nvPr>
            <p:ph idx="1"/>
          </p:nvPr>
        </p:nvSpPr>
        <p:spPr/>
        <p:txBody>
          <a:bodyPr>
            <a:normAutofit/>
          </a:bodyPr>
          <a:lstStyle/>
          <a:p>
            <a:r>
              <a:rPr lang="en-US" dirty="0">
                <a:latin typeface="Century Gothic" panose="020B0502020202020204" pitchFamily="34" charset="0"/>
              </a:rPr>
              <a:t>In last one decade</a:t>
            </a:r>
          </a:p>
          <a:p>
            <a:pPr lvl="1"/>
            <a:r>
              <a:rPr lang="en-US" dirty="0">
                <a:latin typeface="Century Gothic" panose="020B0502020202020204" pitchFamily="34" charset="0"/>
              </a:rPr>
              <a:t>Reached out more than 120,000 people and still counting</a:t>
            </a:r>
          </a:p>
          <a:p>
            <a:pPr lvl="1"/>
            <a:endParaRPr lang="en-US" dirty="0">
              <a:latin typeface="Century Gothic" panose="020B0502020202020204" pitchFamily="34" charset="0"/>
            </a:endParaRPr>
          </a:p>
          <a:p>
            <a:pPr lvl="1"/>
            <a:r>
              <a:rPr lang="en-US" dirty="0">
                <a:latin typeface="Century Gothic" panose="020B0502020202020204" pitchFamily="34" charset="0"/>
              </a:rPr>
              <a:t>Cumulative count of Surya Namaskar performed has crossed 9,000,000 </a:t>
            </a:r>
            <a:r>
              <a:rPr lang="en-US" sz="1800" dirty="0">
                <a:latin typeface="Century Gothic" panose="020B0502020202020204" pitchFamily="34" charset="0"/>
              </a:rPr>
              <a:t>(within 16 days period)</a:t>
            </a:r>
          </a:p>
          <a:p>
            <a:pPr lvl="1"/>
            <a:endParaRPr lang="en-US" dirty="0">
              <a:latin typeface="Century Gothic" panose="020B0502020202020204" pitchFamily="34" charset="0"/>
            </a:endParaRPr>
          </a:p>
          <a:p>
            <a:pPr lvl="1"/>
            <a:r>
              <a:rPr lang="en-US" dirty="0">
                <a:latin typeface="Century Gothic" panose="020B0502020202020204" pitchFamily="34" charset="0"/>
              </a:rPr>
              <a:t>US-wide HSS has received more than 100’s of proclamation from various city official’s</a:t>
            </a:r>
          </a:p>
          <a:p>
            <a:pPr lvl="1"/>
            <a:endParaRPr lang="en-US" dirty="0">
              <a:latin typeface="Century Gothic" panose="020B0502020202020204" pitchFamily="34" charset="0"/>
            </a:endParaRPr>
          </a:p>
          <a:p>
            <a:pPr lvl="1"/>
            <a:r>
              <a:rPr lang="en-US" dirty="0">
                <a:latin typeface="Century Gothic" panose="020B0502020202020204" pitchFamily="34" charset="0"/>
              </a:rPr>
              <a:t>Have collaborated with various school, Yoga studio’s, Office to host joint event related to SNY</a:t>
            </a:r>
          </a:p>
        </p:txBody>
      </p:sp>
    </p:spTree>
    <p:extLst>
      <p:ext uri="{BB962C8B-B14F-4D97-AF65-F5344CB8AC3E}">
        <p14:creationId xmlns:p14="http://schemas.microsoft.com/office/powerpoint/2010/main" val="370350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SNY achievement</a:t>
            </a:r>
          </a:p>
        </p:txBody>
      </p:sp>
      <p:sp>
        <p:nvSpPr>
          <p:cNvPr id="3" name="Content Placeholder 2"/>
          <p:cNvSpPr>
            <a:spLocks noGrp="1"/>
          </p:cNvSpPr>
          <p:nvPr>
            <p:ph idx="1"/>
          </p:nvPr>
        </p:nvSpPr>
        <p:spPr>
          <a:xfrm>
            <a:off x="738554" y="5840658"/>
            <a:ext cx="10137531" cy="734524"/>
          </a:xfrm>
        </p:spPr>
        <p:txBody>
          <a:bodyPr>
            <a:normAutofit/>
          </a:bodyPr>
          <a:lstStyle/>
          <a:p>
            <a:pPr marL="457200" lvl="1" indent="0">
              <a:buNone/>
            </a:pPr>
            <a:r>
              <a:rPr lang="en-US" dirty="0">
                <a:latin typeface="Century Gothic" panose="020B0502020202020204" pitchFamily="34" charset="0"/>
              </a:rPr>
              <a:t>		</a:t>
            </a:r>
            <a:r>
              <a:rPr lang="en-US" sz="4000" dirty="0">
                <a:latin typeface="Century Gothic" panose="020B0502020202020204" pitchFamily="34" charset="0"/>
              </a:rPr>
              <a:t>40 States</a:t>
            </a:r>
            <a:r>
              <a:rPr lang="en-US" dirty="0">
                <a:latin typeface="Century Gothic" panose="020B0502020202020204" pitchFamily="34" charset="0"/>
              </a:rPr>
              <a:t>			</a:t>
            </a:r>
            <a:r>
              <a:rPr lang="en-US" sz="4000" dirty="0">
                <a:latin typeface="Century Gothic" panose="020B0502020202020204" pitchFamily="34" charset="0"/>
              </a:rPr>
              <a:t>169 Cities</a:t>
            </a:r>
          </a:p>
          <a:p>
            <a:pPr lvl="1"/>
            <a:endParaRPr lang="en-US" dirty="0">
              <a:latin typeface="Century Gothic" panose="020B0502020202020204" pitchFamily="34" charset="0"/>
            </a:endParaRPr>
          </a:p>
        </p:txBody>
      </p:sp>
      <p:sp>
        <p:nvSpPr>
          <p:cNvPr id="5" name="Content Placeholder 2"/>
          <p:cNvSpPr txBox="1">
            <a:spLocks/>
          </p:cNvSpPr>
          <p:nvPr/>
        </p:nvSpPr>
        <p:spPr>
          <a:xfrm>
            <a:off x="1027234" y="1423710"/>
            <a:ext cx="10137531" cy="734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In last one decade SNY has reached out to</a:t>
            </a:r>
          </a:p>
        </p:txBody>
      </p:sp>
      <p:sp>
        <p:nvSpPr>
          <p:cNvPr id="7" name="Right Arrow 6"/>
          <p:cNvSpPr/>
          <p:nvPr/>
        </p:nvSpPr>
        <p:spPr>
          <a:xfrm>
            <a:off x="1934308" y="5938376"/>
            <a:ext cx="571500" cy="36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570784" y="5938376"/>
            <a:ext cx="571500" cy="36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934308" y="1951892"/>
            <a:ext cx="7558514" cy="3719506"/>
          </a:xfrm>
          <a:prstGeom prst="rect">
            <a:avLst/>
          </a:prstGeom>
        </p:spPr>
      </p:pic>
    </p:spTree>
    <p:extLst>
      <p:ext uri="{BB962C8B-B14F-4D97-AF65-F5344CB8AC3E}">
        <p14:creationId xmlns:p14="http://schemas.microsoft.com/office/powerpoint/2010/main" val="336218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891179483"/>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30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How to participate</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entury Gothic" panose="020B0502020202020204" pitchFamily="34" charset="0"/>
              </a:rPr>
              <a:t>Two simple step to be the part healthy moment</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Visit our </a:t>
            </a:r>
            <a:r>
              <a:rPr lang="en-US" sz="3500" b="1" dirty="0">
                <a:latin typeface="Century Gothic" panose="020B0502020202020204" pitchFamily="34" charset="0"/>
              </a:rPr>
              <a:t>local chapter (</a:t>
            </a:r>
            <a:r>
              <a:rPr lang="en-US" sz="3500" b="1" dirty="0" err="1">
                <a:latin typeface="Century Gothic" panose="020B0502020202020204" pitchFamily="34" charset="0"/>
              </a:rPr>
              <a:t>Shaka</a:t>
            </a:r>
            <a:r>
              <a:rPr lang="en-US" sz="3500" b="1" dirty="0">
                <a:latin typeface="Century Gothic" panose="020B0502020202020204" pitchFamily="34" charset="0"/>
              </a:rPr>
              <a:t>/</a:t>
            </a:r>
            <a:r>
              <a:rPr lang="en-US" sz="3500" b="1" dirty="0" err="1">
                <a:latin typeface="Century Gothic" panose="020B0502020202020204" pitchFamily="34" charset="0"/>
              </a:rPr>
              <a:t>Balagokulam</a:t>
            </a:r>
            <a:r>
              <a:rPr lang="en-US" sz="3500" b="1" dirty="0">
                <a:latin typeface="Century Gothic" panose="020B0502020202020204" pitchFamily="34" charset="0"/>
              </a:rPr>
              <a:t>) </a:t>
            </a:r>
            <a:r>
              <a:rPr lang="en-US" dirty="0">
                <a:latin typeface="Century Gothic" panose="020B0502020202020204" pitchFamily="34" charset="0"/>
              </a:rPr>
              <a:t>near you during this period and perform along with big group. </a:t>
            </a:r>
          </a:p>
          <a:p>
            <a:pPr marL="0" indent="0">
              <a:buNone/>
            </a:pPr>
            <a:r>
              <a:rPr lang="en-US" dirty="0">
                <a:latin typeface="Century Gothic" panose="020B0502020202020204" pitchFamily="34" charset="0"/>
              </a:rPr>
              <a:t>					Or </a:t>
            </a:r>
          </a:p>
          <a:p>
            <a:pPr marL="0" indent="0">
              <a:buNone/>
            </a:pPr>
            <a:r>
              <a:rPr lang="en-US" dirty="0">
                <a:latin typeface="Century Gothic" panose="020B0502020202020204" pitchFamily="34" charset="0"/>
              </a:rPr>
              <a:t>Practice Surya Namaskar everyday at your </a:t>
            </a:r>
            <a:r>
              <a:rPr lang="en-US" sz="3500" b="1" dirty="0">
                <a:latin typeface="Century Gothic" panose="020B0502020202020204" pitchFamily="34" charset="0"/>
              </a:rPr>
              <a:t>home, Office, social gathering </a:t>
            </a:r>
            <a:r>
              <a:rPr lang="en-US" dirty="0">
                <a:latin typeface="Century Gothic" panose="020B0502020202020204" pitchFamily="34" charset="0"/>
              </a:rPr>
              <a:t>to promote the message of health for humanity</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marL="0" indent="0">
              <a:buNone/>
            </a:pPr>
            <a:br>
              <a:rPr lang="en-US" dirty="0">
                <a:latin typeface="Century Gothic" panose="020B0502020202020204" pitchFamily="34" charset="0"/>
              </a:rPr>
            </a:br>
            <a:r>
              <a:rPr lang="en-US" dirty="0">
                <a:latin typeface="Century Gothic" panose="020B0502020202020204" pitchFamily="34" charset="0"/>
              </a:rPr>
              <a:t>Keep the track of count and report to local chapter (</a:t>
            </a:r>
            <a:r>
              <a:rPr lang="en-US" dirty="0" err="1">
                <a:latin typeface="Century Gothic" panose="020B0502020202020204" pitchFamily="34" charset="0"/>
              </a:rPr>
              <a:t>Shakha</a:t>
            </a:r>
            <a:r>
              <a:rPr lang="en-US" dirty="0">
                <a:latin typeface="Century Gothic" panose="020B0502020202020204" pitchFamily="34" charset="0"/>
              </a:rPr>
              <a:t>/</a:t>
            </a:r>
            <a:r>
              <a:rPr lang="en-US" dirty="0" err="1">
                <a:latin typeface="Century Gothic" panose="020B0502020202020204" pitchFamily="34" charset="0"/>
              </a:rPr>
              <a:t>Balagokulam</a:t>
            </a:r>
            <a:r>
              <a:rPr lang="en-US" dirty="0">
                <a:latin typeface="Century Gothic" panose="020B0502020202020204" pitchFamily="34" charset="0"/>
              </a:rPr>
              <a:t>) coordinator  </a:t>
            </a:r>
          </a:p>
          <a:p>
            <a:pPr marL="0" indent="0">
              <a:buNone/>
            </a:pPr>
            <a:r>
              <a:rPr lang="en-US" dirty="0">
                <a:latin typeface="Century Gothic" panose="020B0502020202020204" pitchFamily="34" charset="0"/>
              </a:rPr>
              <a:t>or </a:t>
            </a:r>
          </a:p>
          <a:p>
            <a:pPr marL="0" indent="0">
              <a:buNone/>
            </a:pPr>
            <a:r>
              <a:rPr lang="en-US" dirty="0">
                <a:latin typeface="Century Gothic" panose="020B0502020202020204" pitchFamily="34" charset="0"/>
              </a:rPr>
              <a:t>Download Surya Namaskar </a:t>
            </a:r>
            <a:r>
              <a:rPr lang="en-US" dirty="0" err="1">
                <a:latin typeface="Century Gothic" panose="020B0502020202020204" pitchFamily="34" charset="0"/>
              </a:rPr>
              <a:t>yajna</a:t>
            </a:r>
            <a:r>
              <a:rPr lang="en-US" dirty="0">
                <a:latin typeface="Century Gothic" panose="020B0502020202020204" pitchFamily="34" charset="0"/>
              </a:rPr>
              <a:t> from Android or IOS app store and report the count</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marL="0" indent="0" algn="ctr">
              <a:buNone/>
            </a:pPr>
            <a:r>
              <a:rPr lang="en-US" sz="4000" b="1" i="1" dirty="0">
                <a:solidFill>
                  <a:schemeClr val="accent1">
                    <a:lumMod val="50000"/>
                  </a:schemeClr>
                </a:solidFill>
                <a:latin typeface="Century Gothic" panose="020B0502020202020204" pitchFamily="34" charset="0"/>
              </a:rPr>
              <a:t>Continue to do it even after the </a:t>
            </a:r>
            <a:r>
              <a:rPr lang="en-US" sz="4000" b="1" i="1" dirty="0" err="1">
                <a:solidFill>
                  <a:schemeClr val="accent1">
                    <a:lumMod val="50000"/>
                  </a:schemeClr>
                </a:solidFill>
                <a:latin typeface="Century Gothic" panose="020B0502020202020204" pitchFamily="34" charset="0"/>
              </a:rPr>
              <a:t>yajna</a:t>
            </a:r>
            <a:r>
              <a:rPr lang="en-US" sz="4000" b="1" i="1" dirty="0">
                <a:solidFill>
                  <a:schemeClr val="accent1">
                    <a:lumMod val="50000"/>
                  </a:schemeClr>
                </a:solidFill>
                <a:latin typeface="Century Gothic" panose="020B0502020202020204" pitchFamily="34" charset="0"/>
              </a:rPr>
              <a:t>. Do it everyday the rest of your life, and experience the wonders.</a:t>
            </a:r>
          </a:p>
        </p:txBody>
      </p:sp>
      <p:sp>
        <p:nvSpPr>
          <p:cNvPr id="4" name="Rectangle 3"/>
          <p:cNvSpPr/>
          <p:nvPr/>
        </p:nvSpPr>
        <p:spPr>
          <a:xfrm>
            <a:off x="838200" y="2209800"/>
            <a:ext cx="2906486" cy="315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Step 1:  Practice Surya Namaskar</a:t>
            </a:r>
          </a:p>
        </p:txBody>
      </p:sp>
      <p:sp>
        <p:nvSpPr>
          <p:cNvPr id="5" name="Rectangle 4"/>
          <p:cNvSpPr/>
          <p:nvPr/>
        </p:nvSpPr>
        <p:spPr>
          <a:xfrm>
            <a:off x="838200" y="3877695"/>
            <a:ext cx="2906486" cy="315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Step 2:  Report the counts</a:t>
            </a:r>
          </a:p>
        </p:txBody>
      </p:sp>
    </p:spTree>
    <p:extLst>
      <p:ext uri="{BB962C8B-B14F-4D97-AF65-F5344CB8AC3E}">
        <p14:creationId xmlns:p14="http://schemas.microsoft.com/office/powerpoint/2010/main" val="182185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latin typeface="Century Gothic" panose="020B0502020202020204" pitchFamily="34" charset="0"/>
              </a:rPr>
              <a:t>Agenda</a:t>
            </a:r>
          </a:p>
        </p:txBody>
      </p:sp>
      <p:graphicFrame>
        <p:nvGraphicFramePr>
          <p:cNvPr id="5" name="Diagram 4"/>
          <p:cNvGraphicFramePr/>
          <p:nvPr>
            <p:extLst>
              <p:ext uri="{D42A27DB-BD31-4B8C-83A1-F6EECF244321}">
                <p14:modId xmlns:p14="http://schemas.microsoft.com/office/powerpoint/2010/main" val="1866119819"/>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9220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Contacts</a:t>
            </a:r>
          </a:p>
        </p:txBody>
      </p:sp>
      <p:sp>
        <p:nvSpPr>
          <p:cNvPr id="5" name="Rectangle 4"/>
          <p:cNvSpPr/>
          <p:nvPr/>
        </p:nvSpPr>
        <p:spPr>
          <a:xfrm>
            <a:off x="899887" y="1397977"/>
            <a:ext cx="4894243" cy="48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20204" pitchFamily="34" charset="0"/>
              </a:rPr>
              <a:t>Contact from Local Chapter </a:t>
            </a:r>
          </a:p>
        </p:txBody>
      </p:sp>
      <p:graphicFrame>
        <p:nvGraphicFramePr>
          <p:cNvPr id="6" name="Table 5"/>
          <p:cNvGraphicFramePr>
            <a:graphicFrameLocks noGrp="1"/>
          </p:cNvGraphicFramePr>
          <p:nvPr>
            <p:extLst>
              <p:ext uri="{D42A27DB-BD31-4B8C-83A1-F6EECF244321}">
                <p14:modId xmlns:p14="http://schemas.microsoft.com/office/powerpoint/2010/main" val="3063098324"/>
              </p:ext>
            </p:extLst>
          </p:nvPr>
        </p:nvGraphicFramePr>
        <p:xfrm>
          <a:off x="899886" y="2144008"/>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28708584"/>
                    </a:ext>
                  </a:extLst>
                </a:gridCol>
                <a:gridCol w="4064000">
                  <a:extLst>
                    <a:ext uri="{9D8B030D-6E8A-4147-A177-3AD203B41FA5}">
                      <a16:colId xmlns:a16="http://schemas.microsoft.com/office/drawing/2014/main" val="264239471"/>
                    </a:ext>
                  </a:extLst>
                </a:gridCol>
              </a:tblGrid>
              <a:tr h="370840">
                <a:tc>
                  <a:txBody>
                    <a:bodyPr/>
                    <a:lstStyle/>
                    <a:p>
                      <a:pPr marL="0" indent="0">
                        <a:buNone/>
                      </a:pPr>
                      <a:r>
                        <a:rPr lang="en-US" sz="1600" dirty="0">
                          <a:solidFill>
                            <a:schemeClr val="accent1">
                              <a:lumMod val="50000"/>
                            </a:schemeClr>
                          </a:solidFill>
                          <a:latin typeface="Century Gothic" panose="020B0502020202020204" pitchFamily="34" charset="0"/>
                        </a:rPr>
                        <a:t>Contact 1 : Name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latin typeface="Century Gothic" panose="020B0502020202020204" pitchFamily="34" charset="0"/>
                        </a:rPr>
                        <a:t>Contact 2 : Name </a:t>
                      </a:r>
                    </a:p>
                    <a:p>
                      <a:endParaRPr lang="en-US" sz="1600" dirty="0">
                        <a:solidFill>
                          <a:schemeClr val="accent1">
                            <a:lumMod val="50000"/>
                          </a:schemeClr>
                        </a:solidFill>
                      </a:endParaRPr>
                    </a:p>
                  </a:txBody>
                  <a:tcPr>
                    <a:noFill/>
                  </a:tcPr>
                </a:tc>
                <a:extLst>
                  <a:ext uri="{0D108BD9-81ED-4DB2-BD59-A6C34878D82A}">
                    <a16:rowId xmlns:a16="http://schemas.microsoft.com/office/drawing/2014/main" val="3666830997"/>
                  </a:ext>
                </a:extLst>
              </a:tr>
              <a:tr h="370840">
                <a:tc>
                  <a:txBody>
                    <a:bodyPr/>
                    <a:lstStyle/>
                    <a:p>
                      <a:r>
                        <a:rPr lang="en-US" sz="1600" dirty="0">
                          <a:solidFill>
                            <a:schemeClr val="accent1">
                              <a:lumMod val="50000"/>
                            </a:schemeClr>
                          </a:solidFill>
                          <a:latin typeface="Century Gothic" panose="020B0502020202020204" pitchFamily="34" charset="0"/>
                        </a:rPr>
                        <a:t>Phone # </a:t>
                      </a:r>
                    </a:p>
                    <a:p>
                      <a:r>
                        <a:rPr lang="en-US" sz="1600" dirty="0">
                          <a:solidFill>
                            <a:schemeClr val="accent1">
                              <a:lumMod val="50000"/>
                            </a:schemeClr>
                          </a:solidFill>
                          <a:latin typeface="Century Gothic" panose="020B0502020202020204" pitchFamily="34" charset="0"/>
                        </a:rPr>
                        <a:t>Email </a:t>
                      </a:r>
                    </a:p>
                    <a:p>
                      <a:endParaRPr lang="en-US" sz="1600" dirty="0">
                        <a:solidFill>
                          <a:schemeClr val="accent1">
                            <a:lumMod val="50000"/>
                          </a:schemeClr>
                        </a:solidFill>
                      </a:endParaRPr>
                    </a:p>
                  </a:txBody>
                  <a:tcPr>
                    <a:noFill/>
                  </a:tcPr>
                </a:tc>
                <a:tc>
                  <a:txBody>
                    <a:bodyPr/>
                    <a:lstStyle/>
                    <a:p>
                      <a:r>
                        <a:rPr lang="en-US" sz="1600" dirty="0">
                          <a:solidFill>
                            <a:schemeClr val="accent1">
                              <a:lumMod val="50000"/>
                            </a:schemeClr>
                          </a:solidFill>
                          <a:latin typeface="Century Gothic" panose="020B0502020202020204" pitchFamily="34" charset="0"/>
                        </a:rPr>
                        <a:t>Phone # </a:t>
                      </a:r>
                    </a:p>
                    <a:p>
                      <a:r>
                        <a:rPr lang="en-US" sz="1600" dirty="0">
                          <a:solidFill>
                            <a:schemeClr val="accent1">
                              <a:lumMod val="50000"/>
                            </a:schemeClr>
                          </a:solidFill>
                          <a:latin typeface="Century Gothic" panose="020B0502020202020204" pitchFamily="34" charset="0"/>
                        </a:rPr>
                        <a:t>Email </a:t>
                      </a:r>
                    </a:p>
                    <a:p>
                      <a:endParaRPr lang="en-US" sz="1600" dirty="0">
                        <a:solidFill>
                          <a:schemeClr val="accent1">
                            <a:lumMod val="50000"/>
                          </a:schemeClr>
                        </a:solidFill>
                      </a:endParaRPr>
                    </a:p>
                  </a:txBody>
                  <a:tcPr>
                    <a:noFill/>
                  </a:tcPr>
                </a:tc>
                <a:extLst>
                  <a:ext uri="{0D108BD9-81ED-4DB2-BD59-A6C34878D82A}">
                    <a16:rowId xmlns:a16="http://schemas.microsoft.com/office/drawing/2014/main" val="1036899586"/>
                  </a:ext>
                </a:extLst>
              </a:tr>
            </a:tbl>
          </a:graphicData>
        </a:graphic>
      </p:graphicFrame>
      <p:sp>
        <p:nvSpPr>
          <p:cNvPr id="7" name="Rectangle 6"/>
          <p:cNvSpPr/>
          <p:nvPr/>
        </p:nvSpPr>
        <p:spPr>
          <a:xfrm>
            <a:off x="899886" y="4999660"/>
            <a:ext cx="8784771" cy="523220"/>
          </a:xfrm>
          <a:prstGeom prst="rect">
            <a:avLst/>
          </a:prstGeom>
        </p:spPr>
        <p:txBody>
          <a:bodyPr wrap="square">
            <a:spAutoFit/>
          </a:bodyPr>
          <a:lstStyle/>
          <a:p>
            <a:pPr algn="ctr"/>
            <a:r>
              <a:rPr lang="en-US" sz="2800" i="1" dirty="0"/>
              <a:t>Email us @ </a:t>
            </a:r>
            <a:r>
              <a:rPr lang="en-US" sz="2800" i="1" dirty="0">
                <a:hlinkClick r:id="rId3"/>
              </a:rPr>
              <a:t>sny@hssus.org</a:t>
            </a:r>
            <a:r>
              <a:rPr lang="en-US" sz="2800" i="1" dirty="0"/>
              <a:t>  or Call @ 973-500-8HSS (8477)</a:t>
            </a:r>
            <a:endParaRPr lang="en-US" sz="2800" i="1" dirty="0">
              <a:latin typeface="Century Gothic" panose="020B0502020202020204" pitchFamily="34" charset="0"/>
            </a:endParaRPr>
          </a:p>
        </p:txBody>
      </p:sp>
      <p:sp>
        <p:nvSpPr>
          <p:cNvPr id="8" name="Rectangle 7"/>
          <p:cNvSpPr/>
          <p:nvPr/>
        </p:nvSpPr>
        <p:spPr>
          <a:xfrm>
            <a:off x="899886" y="4412587"/>
            <a:ext cx="4894245" cy="48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20204" pitchFamily="34" charset="0"/>
              </a:rPr>
              <a:t>For Suggestions and Feed Back</a:t>
            </a:r>
          </a:p>
        </p:txBody>
      </p:sp>
      <p:sp>
        <p:nvSpPr>
          <p:cNvPr id="3" name="Rectangle 2"/>
          <p:cNvSpPr/>
          <p:nvPr/>
        </p:nvSpPr>
        <p:spPr>
          <a:xfrm>
            <a:off x="4044526" y="5764336"/>
            <a:ext cx="3431709" cy="584775"/>
          </a:xfrm>
          <a:prstGeom prst="rect">
            <a:avLst/>
          </a:prstGeom>
        </p:spPr>
        <p:txBody>
          <a:bodyPr wrap="none">
            <a:spAutoFit/>
          </a:bodyPr>
          <a:lstStyle/>
          <a:p>
            <a:pPr algn="ctr"/>
            <a:r>
              <a:rPr lang="en-US" sz="3200" dirty="0">
                <a:hlinkClick r:id="rId4"/>
              </a:rPr>
              <a:t>www.hssus.org/sny</a:t>
            </a:r>
            <a:endParaRPr lang="en-US" dirty="0"/>
          </a:p>
        </p:txBody>
      </p:sp>
    </p:spTree>
    <p:extLst>
      <p:ext uri="{BB962C8B-B14F-4D97-AF65-F5344CB8AC3E}">
        <p14:creationId xmlns:p14="http://schemas.microsoft.com/office/powerpoint/2010/main" val="169765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502343642"/>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73893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ginomics.com/media/namast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0094" y="145912"/>
            <a:ext cx="5115306" cy="639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Surya Namaskar </a:t>
            </a:r>
            <a:r>
              <a:rPr lang="en-US" b="1" dirty="0" err="1">
                <a:solidFill>
                  <a:schemeClr val="accent4">
                    <a:lumMod val="75000"/>
                  </a:schemeClr>
                </a:solidFill>
                <a:latin typeface="Century Gothic" panose="020B0502020202020204" pitchFamily="34" charset="0"/>
              </a:rPr>
              <a:t>Yajna</a:t>
            </a:r>
            <a:r>
              <a:rPr lang="en-US" b="1" dirty="0">
                <a:solidFill>
                  <a:schemeClr val="accent4">
                    <a:lumMod val="75000"/>
                  </a:schemeClr>
                </a:solidFill>
                <a:latin typeface="Century Gothic" panose="020B0502020202020204" pitchFamily="34" charset="0"/>
              </a:rPr>
              <a:t> – An Introduction</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US" sz="3200" i="1" dirty="0"/>
              <a:t>"Yoga for Health, Health for Humanity </a:t>
            </a:r>
            <a:r>
              <a:rPr lang="en-US" sz="3200" i="1" dirty="0" err="1"/>
              <a:t>Yogathon</a:t>
            </a:r>
            <a:r>
              <a:rPr lang="en-US" sz="3200" i="1" dirty="0"/>
              <a:t>" or "Surya Namaskar </a:t>
            </a:r>
            <a:r>
              <a:rPr lang="en-US" sz="3200" i="1" dirty="0" err="1"/>
              <a:t>Yajna</a:t>
            </a:r>
            <a:r>
              <a:rPr lang="en-US" sz="3200" i="1" dirty="0"/>
              <a:t>“, </a:t>
            </a:r>
            <a:r>
              <a:rPr lang="en-US" dirty="0"/>
              <a:t>an initiative by Hindu </a:t>
            </a:r>
            <a:r>
              <a:rPr lang="en-US" dirty="0" err="1"/>
              <a:t>SwayamSevek</a:t>
            </a:r>
            <a:r>
              <a:rPr lang="en-US" dirty="0"/>
              <a:t> </a:t>
            </a:r>
            <a:r>
              <a:rPr lang="en-US" dirty="0" err="1"/>
              <a:t>Sangh</a:t>
            </a:r>
            <a:r>
              <a:rPr lang="en-US" dirty="0"/>
              <a:t> starting in 2006 </a:t>
            </a:r>
          </a:p>
          <a:p>
            <a:endParaRPr lang="en-US" dirty="0"/>
          </a:p>
          <a:p>
            <a:r>
              <a:rPr lang="en-US" dirty="0"/>
              <a:t>The 16-day event aims to create awareness about Yoga and its advantages in achieving a healthy body, mind and spirit.</a:t>
            </a:r>
          </a:p>
          <a:p>
            <a:endParaRPr lang="en-US" dirty="0"/>
          </a:p>
          <a:p>
            <a:r>
              <a:rPr lang="en-US" dirty="0"/>
              <a:t>Surya Namaskar integrates simple Yoga postures in 10-steps that, along with easy breathing technique, can provide immense health benefits to both the body and the mind.</a:t>
            </a:r>
          </a:p>
          <a:p>
            <a:endParaRPr lang="en-US" dirty="0"/>
          </a:p>
        </p:txBody>
      </p:sp>
    </p:spTree>
    <p:extLst>
      <p:ext uri="{BB962C8B-B14F-4D97-AF65-F5344CB8AC3E}">
        <p14:creationId xmlns:p14="http://schemas.microsoft.com/office/powerpoint/2010/main" val="335263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607422705"/>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71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Hinduism And Surya Namaskar</a:t>
            </a:r>
          </a:p>
        </p:txBody>
      </p:sp>
      <p:sp>
        <p:nvSpPr>
          <p:cNvPr id="3" name="Content Placeholder 2"/>
          <p:cNvSpPr>
            <a:spLocks noGrp="1"/>
          </p:cNvSpPr>
          <p:nvPr>
            <p:ph idx="1"/>
          </p:nvPr>
        </p:nvSpPr>
        <p:spPr/>
        <p:txBody>
          <a:bodyPr>
            <a:normAutofit fontScale="92500" lnSpcReduction="10000"/>
          </a:bodyPr>
          <a:lstStyle/>
          <a:p>
            <a:r>
              <a:rPr lang="en-US" dirty="0"/>
              <a:t>Each year Hindus worldwide celebrate January 14th as Makar Sankranti </a:t>
            </a:r>
          </a:p>
          <a:p>
            <a:endParaRPr lang="en-US" dirty="0"/>
          </a:p>
          <a:p>
            <a:r>
              <a:rPr lang="en-US" dirty="0"/>
              <a:t>It’s a day that marks the change of season as the sun enters the sign of Capricorn or Makar. </a:t>
            </a:r>
          </a:p>
          <a:p>
            <a:endParaRPr lang="en-US" dirty="0"/>
          </a:p>
          <a:p>
            <a:r>
              <a:rPr lang="en-US" dirty="0"/>
              <a:t>Makar Sankranti ushers in longer days; thus, the festivity symbolizes sunshine in life. </a:t>
            </a:r>
          </a:p>
          <a:p>
            <a:endParaRPr lang="en-US" dirty="0"/>
          </a:p>
          <a:p>
            <a:r>
              <a:rPr lang="en-US" dirty="0"/>
              <a:t>To mark this occasion, HSS has organized the "Yoga for Health, Health for Humanity" </a:t>
            </a:r>
            <a:r>
              <a:rPr lang="en-US" dirty="0" err="1"/>
              <a:t>Yogathon</a:t>
            </a:r>
            <a:r>
              <a:rPr lang="en-US" dirty="0"/>
              <a:t> from January 13th to January 28th 2018.</a:t>
            </a:r>
          </a:p>
          <a:p>
            <a:endParaRPr lang="en-US" dirty="0"/>
          </a:p>
        </p:txBody>
      </p:sp>
    </p:spTree>
    <p:extLst>
      <p:ext uri="{BB962C8B-B14F-4D97-AF65-F5344CB8AC3E}">
        <p14:creationId xmlns:p14="http://schemas.microsoft.com/office/powerpoint/2010/main" val="57690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4169817831"/>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37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HSS Promoting Surya Namaskar</a:t>
            </a:r>
          </a:p>
        </p:txBody>
      </p:sp>
      <p:sp>
        <p:nvSpPr>
          <p:cNvPr id="3" name="Content Placeholder 2"/>
          <p:cNvSpPr>
            <a:spLocks noGrp="1"/>
          </p:cNvSpPr>
          <p:nvPr>
            <p:ph idx="1"/>
          </p:nvPr>
        </p:nvSpPr>
        <p:spPr/>
        <p:txBody>
          <a:bodyPr>
            <a:normAutofit fontScale="92500" lnSpcReduction="20000"/>
          </a:bodyPr>
          <a:lstStyle/>
          <a:p>
            <a:r>
              <a:rPr lang="en-US" dirty="0"/>
              <a:t>HSS initiated this health awareness project in 2006.</a:t>
            </a:r>
          </a:p>
          <a:p>
            <a:endParaRPr lang="en-US" dirty="0"/>
          </a:p>
          <a:p>
            <a:r>
              <a:rPr lang="en-US" dirty="0"/>
              <a:t>Since its inception, participants from 40 states actively took part via</a:t>
            </a:r>
          </a:p>
          <a:p>
            <a:pPr lvl="1"/>
            <a:r>
              <a:rPr lang="en-US" dirty="0"/>
              <a:t>Various Yoga Centers, </a:t>
            </a:r>
          </a:p>
          <a:p>
            <a:pPr lvl="1"/>
            <a:r>
              <a:rPr lang="en-US" dirty="0"/>
              <a:t>community organizations, </a:t>
            </a:r>
          </a:p>
          <a:p>
            <a:pPr lvl="1"/>
            <a:r>
              <a:rPr lang="en-US" dirty="0"/>
              <a:t>schools and colleges</a:t>
            </a:r>
          </a:p>
          <a:p>
            <a:pPr marL="457200" lvl="1" indent="0">
              <a:buNone/>
            </a:pPr>
            <a:r>
              <a:rPr lang="en-US" sz="2800" i="1" dirty="0"/>
              <a:t>regardless of individual faiths and beliefs, have participated and collectively performed over 4 million Surya </a:t>
            </a:r>
            <a:r>
              <a:rPr lang="en-US" sz="2800" i="1" dirty="0" err="1"/>
              <a:t>Namaskars</a:t>
            </a:r>
            <a:r>
              <a:rPr lang="en-US" sz="2800" i="1" dirty="0"/>
              <a:t>. </a:t>
            </a:r>
          </a:p>
          <a:p>
            <a:pPr marL="457200" lvl="1" indent="0">
              <a:buNone/>
            </a:pPr>
            <a:endParaRPr lang="en-US" sz="2800" i="1" dirty="0"/>
          </a:p>
          <a:p>
            <a:r>
              <a:rPr lang="en-US" b="1" i="1" dirty="0"/>
              <a:t>Community leaders and many elected officials across the nation</a:t>
            </a:r>
            <a:r>
              <a:rPr lang="en-US" dirty="0"/>
              <a:t> have appreciated this initiative and encouraged their residents to participate and gain the benefits of an overall healthy life style.</a:t>
            </a:r>
          </a:p>
          <a:p>
            <a:pPr marL="457200" lvl="1" indent="0">
              <a:buNone/>
            </a:pPr>
            <a:endParaRPr lang="en-US" sz="2800" i="1" dirty="0"/>
          </a:p>
        </p:txBody>
      </p:sp>
    </p:spTree>
    <p:extLst>
      <p:ext uri="{BB962C8B-B14F-4D97-AF65-F5344CB8AC3E}">
        <p14:creationId xmlns:p14="http://schemas.microsoft.com/office/powerpoint/2010/main" val="48469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1869592941"/>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62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8449</TotalTime>
  <Words>3681</Words>
  <Application>Microsoft Office PowerPoint</Application>
  <PresentationFormat>Widescreen</PresentationFormat>
  <Paragraphs>502</Paragraphs>
  <Slides>30</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Century Gothic</vt:lpstr>
      <vt:lpstr>Office Theme</vt:lpstr>
      <vt:lpstr>PowerPoint Presentation</vt:lpstr>
      <vt:lpstr>PowerPoint Presentation</vt:lpstr>
      <vt:lpstr>PowerPoint Presentation</vt:lpstr>
      <vt:lpstr>Surya Namaskar Yajna – An Introduction</vt:lpstr>
      <vt:lpstr>PowerPoint Presentation</vt:lpstr>
      <vt:lpstr>Hinduism And Surya Namaskar</vt:lpstr>
      <vt:lpstr>PowerPoint Presentation</vt:lpstr>
      <vt:lpstr>HSS Promoting Surya Namaskar</vt:lpstr>
      <vt:lpstr>PowerPoint Presentation</vt:lpstr>
      <vt:lpstr>Postures And It’s Benefits</vt:lpstr>
      <vt:lpstr>Benefits of Surya Namaskar</vt:lpstr>
      <vt:lpstr>Postures - Start</vt:lpstr>
      <vt:lpstr>Postures – Step 1</vt:lpstr>
      <vt:lpstr>Postures – Step 2</vt:lpstr>
      <vt:lpstr>Postures – Step 3</vt:lpstr>
      <vt:lpstr>Postures – Step 4</vt:lpstr>
      <vt:lpstr>Postures – Step 5</vt:lpstr>
      <vt:lpstr>Postures – Step 6</vt:lpstr>
      <vt:lpstr>Postures – Step 7 </vt:lpstr>
      <vt:lpstr>Postures – Step 8</vt:lpstr>
      <vt:lpstr>Postures – Step 9</vt:lpstr>
      <vt:lpstr>Postures – Step 10</vt:lpstr>
      <vt:lpstr>PowerPoint Presentation</vt:lpstr>
      <vt:lpstr>SNY achievement </vt:lpstr>
      <vt:lpstr>SNY achievement</vt:lpstr>
      <vt:lpstr>PowerPoint Presentation</vt:lpstr>
      <vt:lpstr>How to participate</vt:lpstr>
      <vt:lpstr>PowerPoint Presentation</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 Rohit A.</dc:creator>
  <cp:lastModifiedBy>Manoj Rathi</cp:lastModifiedBy>
  <cp:revision>57</cp:revision>
  <dcterms:created xsi:type="dcterms:W3CDTF">2016-11-12T20:30:54Z</dcterms:created>
  <dcterms:modified xsi:type="dcterms:W3CDTF">2017-11-30T02:16:56Z</dcterms:modified>
</cp:coreProperties>
</file>